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sldIdLst>
    <p:sldId id="427" r:id="rId2"/>
    <p:sldId id="466" r:id="rId3"/>
    <p:sldId id="467" r:id="rId4"/>
    <p:sldId id="468" r:id="rId5"/>
    <p:sldId id="429" r:id="rId6"/>
    <p:sldId id="469" r:id="rId7"/>
    <p:sldId id="470" r:id="rId8"/>
    <p:sldId id="430" r:id="rId9"/>
    <p:sldId id="431" r:id="rId10"/>
    <p:sldId id="432" r:id="rId11"/>
    <p:sldId id="433" r:id="rId12"/>
    <p:sldId id="434" r:id="rId13"/>
    <p:sldId id="435" r:id="rId14"/>
    <p:sldId id="436" r:id="rId15"/>
    <p:sldId id="437" r:id="rId16"/>
    <p:sldId id="438" r:id="rId17"/>
    <p:sldId id="439" r:id="rId18"/>
    <p:sldId id="440" r:id="rId19"/>
    <p:sldId id="441" r:id="rId20"/>
    <p:sldId id="442" r:id="rId21"/>
    <p:sldId id="443" r:id="rId22"/>
    <p:sldId id="444" r:id="rId23"/>
    <p:sldId id="445" r:id="rId24"/>
    <p:sldId id="446" r:id="rId25"/>
    <p:sldId id="447" r:id="rId26"/>
    <p:sldId id="448" r:id="rId27"/>
    <p:sldId id="449" r:id="rId28"/>
    <p:sldId id="450" r:id="rId29"/>
    <p:sldId id="451" r:id="rId30"/>
    <p:sldId id="452" r:id="rId31"/>
    <p:sldId id="453" r:id="rId32"/>
    <p:sldId id="454" r:id="rId33"/>
    <p:sldId id="455" r:id="rId34"/>
    <p:sldId id="456" r:id="rId35"/>
    <p:sldId id="457" r:id="rId36"/>
    <p:sldId id="458" r:id="rId37"/>
    <p:sldId id="459" r:id="rId38"/>
    <p:sldId id="460" r:id="rId39"/>
    <p:sldId id="461" r:id="rId40"/>
    <p:sldId id="463" r:id="rId41"/>
    <p:sldId id="464" r:id="rId42"/>
    <p:sldId id="465" r:id="rId43"/>
    <p:sldId id="471" r:id="rId44"/>
    <p:sldId id="473" r:id="rId45"/>
    <p:sldId id="472" r:id="rId46"/>
    <p:sldId id="474" r:id="rId47"/>
    <p:sldId id="475" r:id="rId48"/>
    <p:sldId id="476" r:id="rId4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947" autoAdjust="0"/>
  </p:normalViewPr>
  <p:slideViewPr>
    <p:cSldViewPr>
      <p:cViewPr varScale="1">
        <p:scale>
          <a:sx n="62" d="100"/>
          <a:sy n="62" d="100"/>
        </p:scale>
        <p:origin x="1400" y="5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1CC821F-39C0-4B30-A509-6C8919EB7DFF}"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GB"/>
        </a:p>
      </dgm:t>
    </dgm:pt>
    <dgm:pt modelId="{E87795D2-60A3-47C3-9F69-B9FA89EFA41E}">
      <dgm:prSet phldrT="[Text]"/>
      <dgm:spPr>
        <a:solidFill>
          <a:schemeClr val="tx1"/>
        </a:solidFill>
      </dgm:spPr>
      <dgm:t>
        <a:bodyPr/>
        <a:lstStyle/>
        <a:p>
          <a:r>
            <a:rPr lang="en-GB" dirty="0" smtClean="0"/>
            <a:t>Research Idea</a:t>
          </a:r>
          <a:endParaRPr lang="en-GB" dirty="0"/>
        </a:p>
      </dgm:t>
    </dgm:pt>
    <dgm:pt modelId="{A298E288-15E1-4FA9-8F53-1A381FD674B1}" type="parTrans" cxnId="{7CA046D7-0C08-40B2-88CC-16988127E6FC}">
      <dgm:prSet/>
      <dgm:spPr/>
      <dgm:t>
        <a:bodyPr/>
        <a:lstStyle/>
        <a:p>
          <a:endParaRPr lang="en-GB"/>
        </a:p>
      </dgm:t>
    </dgm:pt>
    <dgm:pt modelId="{4B4911D6-0FDD-47CC-B3B4-B245C6C327A6}" type="sibTrans" cxnId="{7CA046D7-0C08-40B2-88CC-16988127E6FC}">
      <dgm:prSet/>
      <dgm:spPr>
        <a:solidFill>
          <a:schemeClr val="tx1"/>
        </a:solidFill>
      </dgm:spPr>
      <dgm:t>
        <a:bodyPr/>
        <a:lstStyle/>
        <a:p>
          <a:endParaRPr lang="en-GB"/>
        </a:p>
      </dgm:t>
    </dgm:pt>
    <dgm:pt modelId="{3155E3E0-4775-4691-8704-8E883EC76FC8}">
      <dgm:prSet phldrT="[Text]"/>
      <dgm:spPr>
        <a:solidFill>
          <a:schemeClr val="tx1"/>
        </a:solidFill>
      </dgm:spPr>
      <dgm:t>
        <a:bodyPr/>
        <a:lstStyle/>
        <a:p>
          <a:r>
            <a:rPr lang="en-GB" dirty="0" smtClean="0"/>
            <a:t>Proposal</a:t>
          </a:r>
          <a:endParaRPr lang="en-GB" dirty="0"/>
        </a:p>
      </dgm:t>
    </dgm:pt>
    <dgm:pt modelId="{549374BA-C1A1-4C47-9C83-FD0A1CB6C679}" type="parTrans" cxnId="{22CDB721-B9F9-478D-9254-B5DC16548C8D}">
      <dgm:prSet/>
      <dgm:spPr/>
      <dgm:t>
        <a:bodyPr/>
        <a:lstStyle/>
        <a:p>
          <a:endParaRPr lang="en-GB"/>
        </a:p>
      </dgm:t>
    </dgm:pt>
    <dgm:pt modelId="{DD7F15E4-42FD-4BDE-A0BF-2D5997D2B43E}" type="sibTrans" cxnId="{22CDB721-B9F9-478D-9254-B5DC16548C8D}">
      <dgm:prSet/>
      <dgm:spPr>
        <a:solidFill>
          <a:schemeClr val="tx1"/>
        </a:solidFill>
      </dgm:spPr>
      <dgm:t>
        <a:bodyPr/>
        <a:lstStyle/>
        <a:p>
          <a:endParaRPr lang="en-GB"/>
        </a:p>
      </dgm:t>
    </dgm:pt>
    <dgm:pt modelId="{D78009DD-70D3-43EB-AA66-4F0FB928DAE4}">
      <dgm:prSet phldrT="[Text]"/>
      <dgm:spPr>
        <a:solidFill>
          <a:schemeClr val="tx1"/>
        </a:solidFill>
      </dgm:spPr>
      <dgm:t>
        <a:bodyPr/>
        <a:lstStyle/>
        <a:p>
          <a:r>
            <a:rPr lang="en-GB" dirty="0" smtClean="0"/>
            <a:t>Ethical Approval</a:t>
          </a:r>
          <a:endParaRPr lang="en-GB" dirty="0"/>
        </a:p>
      </dgm:t>
    </dgm:pt>
    <dgm:pt modelId="{751F0D8D-E02A-458C-8DE6-D8B6F707A306}" type="parTrans" cxnId="{92947134-601C-48D2-B077-F278520A3681}">
      <dgm:prSet/>
      <dgm:spPr/>
      <dgm:t>
        <a:bodyPr/>
        <a:lstStyle/>
        <a:p>
          <a:endParaRPr lang="en-GB"/>
        </a:p>
      </dgm:t>
    </dgm:pt>
    <dgm:pt modelId="{0E6A569C-FF80-44D6-AD72-9FCD92F7A6A5}" type="sibTrans" cxnId="{92947134-601C-48D2-B077-F278520A3681}">
      <dgm:prSet/>
      <dgm:spPr>
        <a:solidFill>
          <a:schemeClr val="tx1"/>
        </a:solidFill>
      </dgm:spPr>
      <dgm:t>
        <a:bodyPr/>
        <a:lstStyle/>
        <a:p>
          <a:endParaRPr lang="en-GB"/>
        </a:p>
      </dgm:t>
    </dgm:pt>
    <dgm:pt modelId="{F73D381E-3E6D-46BE-B7BD-DD21A21A74F4}">
      <dgm:prSet phldrT="[Text]"/>
      <dgm:spPr>
        <a:solidFill>
          <a:schemeClr val="tx1"/>
        </a:solidFill>
      </dgm:spPr>
      <dgm:t>
        <a:bodyPr/>
        <a:lstStyle/>
        <a:p>
          <a:r>
            <a:rPr lang="en-GB" dirty="0" smtClean="0"/>
            <a:t>Data Collection</a:t>
          </a:r>
          <a:endParaRPr lang="en-GB" dirty="0"/>
        </a:p>
      </dgm:t>
    </dgm:pt>
    <dgm:pt modelId="{FF3F53CA-D2D2-4D23-B907-2140D39420EA}" type="parTrans" cxnId="{4306FD69-120D-44FA-967F-3F93C87B3894}">
      <dgm:prSet/>
      <dgm:spPr/>
      <dgm:t>
        <a:bodyPr/>
        <a:lstStyle/>
        <a:p>
          <a:endParaRPr lang="en-GB"/>
        </a:p>
      </dgm:t>
    </dgm:pt>
    <dgm:pt modelId="{F753BF62-D5BD-4E45-8DBF-43C434E5D5A1}" type="sibTrans" cxnId="{4306FD69-120D-44FA-967F-3F93C87B3894}">
      <dgm:prSet/>
      <dgm:spPr>
        <a:solidFill>
          <a:schemeClr val="tx1"/>
        </a:solidFill>
      </dgm:spPr>
      <dgm:t>
        <a:bodyPr/>
        <a:lstStyle/>
        <a:p>
          <a:endParaRPr lang="en-GB"/>
        </a:p>
      </dgm:t>
    </dgm:pt>
    <dgm:pt modelId="{C9C9A9ED-4F21-483F-854B-338F4A1318E0}">
      <dgm:prSet phldrT="[Text]"/>
      <dgm:spPr>
        <a:solidFill>
          <a:schemeClr val="tx1"/>
        </a:solidFill>
      </dgm:spPr>
      <dgm:t>
        <a:bodyPr/>
        <a:lstStyle/>
        <a:p>
          <a:r>
            <a:rPr lang="en-GB" dirty="0" smtClean="0"/>
            <a:t>Exploratory Data Analysis</a:t>
          </a:r>
          <a:endParaRPr lang="en-GB" dirty="0"/>
        </a:p>
      </dgm:t>
    </dgm:pt>
    <dgm:pt modelId="{75422B7B-356F-436F-AD23-6E2944CD62D8}" type="parTrans" cxnId="{3314F5D3-1A31-44FA-A4C3-0E7D5F6FD96A}">
      <dgm:prSet/>
      <dgm:spPr/>
      <dgm:t>
        <a:bodyPr/>
        <a:lstStyle/>
        <a:p>
          <a:endParaRPr lang="en-GB"/>
        </a:p>
      </dgm:t>
    </dgm:pt>
    <dgm:pt modelId="{E899FB5C-D6F7-4D02-9A9C-DEBBA35E7502}" type="sibTrans" cxnId="{3314F5D3-1A31-44FA-A4C3-0E7D5F6FD96A}">
      <dgm:prSet/>
      <dgm:spPr>
        <a:solidFill>
          <a:schemeClr val="tx1"/>
        </a:solidFill>
      </dgm:spPr>
      <dgm:t>
        <a:bodyPr/>
        <a:lstStyle/>
        <a:p>
          <a:endParaRPr lang="en-GB"/>
        </a:p>
      </dgm:t>
    </dgm:pt>
    <dgm:pt modelId="{5DD3AFF3-F82D-4EBE-9BBE-1F294782137D}">
      <dgm:prSet phldrT="[Text]"/>
      <dgm:spPr>
        <a:solidFill>
          <a:schemeClr val="tx1"/>
        </a:solidFill>
      </dgm:spPr>
      <dgm:t>
        <a:bodyPr/>
        <a:lstStyle/>
        <a:p>
          <a:r>
            <a:rPr lang="en-GB" dirty="0" smtClean="0"/>
            <a:t>Formal Data Analysis</a:t>
          </a:r>
          <a:endParaRPr lang="en-GB" dirty="0"/>
        </a:p>
      </dgm:t>
    </dgm:pt>
    <dgm:pt modelId="{94F9A6CB-11A4-4E87-AE53-CA949BA6955C}" type="parTrans" cxnId="{F99A3471-40FD-4FF8-A007-615F7B053641}">
      <dgm:prSet/>
      <dgm:spPr/>
      <dgm:t>
        <a:bodyPr/>
        <a:lstStyle/>
        <a:p>
          <a:endParaRPr lang="en-GB"/>
        </a:p>
      </dgm:t>
    </dgm:pt>
    <dgm:pt modelId="{91602546-96A3-4EB7-83C2-025C074E6F24}" type="sibTrans" cxnId="{F99A3471-40FD-4FF8-A007-615F7B053641}">
      <dgm:prSet/>
      <dgm:spPr>
        <a:solidFill>
          <a:schemeClr val="tx1"/>
        </a:solidFill>
      </dgm:spPr>
      <dgm:t>
        <a:bodyPr/>
        <a:lstStyle/>
        <a:p>
          <a:endParaRPr lang="en-GB"/>
        </a:p>
      </dgm:t>
    </dgm:pt>
    <dgm:pt modelId="{A4B2F53D-4DA3-4587-B08D-AC60A0E70267}">
      <dgm:prSet phldrT="[Text]"/>
      <dgm:spPr>
        <a:solidFill>
          <a:schemeClr val="tx1"/>
        </a:solidFill>
      </dgm:spPr>
      <dgm:t>
        <a:bodyPr/>
        <a:lstStyle/>
        <a:p>
          <a:r>
            <a:rPr lang="en-GB" dirty="0" smtClean="0"/>
            <a:t>Presentations</a:t>
          </a:r>
          <a:endParaRPr lang="en-GB" dirty="0"/>
        </a:p>
      </dgm:t>
    </dgm:pt>
    <dgm:pt modelId="{1DD1A6F6-B984-40C3-BEBE-19C3DA5F89B7}" type="parTrans" cxnId="{6A102412-7821-4D1C-92D3-DDEB0FB80B66}">
      <dgm:prSet/>
      <dgm:spPr/>
      <dgm:t>
        <a:bodyPr/>
        <a:lstStyle/>
        <a:p>
          <a:endParaRPr lang="en-GB"/>
        </a:p>
      </dgm:t>
    </dgm:pt>
    <dgm:pt modelId="{8A9464E0-7F8A-4767-89F0-A8F424B862DA}" type="sibTrans" cxnId="{6A102412-7821-4D1C-92D3-DDEB0FB80B66}">
      <dgm:prSet/>
      <dgm:spPr>
        <a:solidFill>
          <a:schemeClr val="bg1">
            <a:lumMod val="95000"/>
          </a:schemeClr>
        </a:solidFill>
        <a:ln>
          <a:solidFill>
            <a:schemeClr val="tx1"/>
          </a:solidFill>
        </a:ln>
      </dgm:spPr>
      <dgm:t>
        <a:bodyPr/>
        <a:lstStyle/>
        <a:p>
          <a:endParaRPr lang="en-GB"/>
        </a:p>
      </dgm:t>
    </dgm:pt>
    <dgm:pt modelId="{2B1432B3-0437-4083-BFC7-817FB8F68DB5}">
      <dgm:prSet phldrT="[Text]"/>
      <dgm:spPr>
        <a:solidFill>
          <a:schemeClr val="tx1"/>
        </a:solidFill>
      </dgm:spPr>
      <dgm:t>
        <a:bodyPr/>
        <a:lstStyle/>
        <a:p>
          <a:r>
            <a:rPr lang="en-GB" dirty="0" smtClean="0"/>
            <a:t>Publications</a:t>
          </a:r>
          <a:endParaRPr lang="en-GB" dirty="0"/>
        </a:p>
      </dgm:t>
    </dgm:pt>
    <dgm:pt modelId="{D1DCB802-BFF8-49FC-9D6F-F5DEF04347C1}" type="parTrans" cxnId="{9B09ADD3-EE21-4DAC-B714-AD92D6E53E43}">
      <dgm:prSet/>
      <dgm:spPr/>
      <dgm:t>
        <a:bodyPr/>
        <a:lstStyle/>
        <a:p>
          <a:endParaRPr lang="en-GB"/>
        </a:p>
      </dgm:t>
    </dgm:pt>
    <dgm:pt modelId="{CA93F485-1504-4D1D-832B-C511943171DD}" type="sibTrans" cxnId="{9B09ADD3-EE21-4DAC-B714-AD92D6E53E43}">
      <dgm:prSet/>
      <dgm:spPr>
        <a:solidFill>
          <a:schemeClr val="tx1"/>
        </a:solidFill>
      </dgm:spPr>
      <dgm:t>
        <a:bodyPr/>
        <a:lstStyle/>
        <a:p>
          <a:endParaRPr lang="en-GB"/>
        </a:p>
      </dgm:t>
    </dgm:pt>
    <dgm:pt modelId="{3C68314C-E083-479E-8B65-E31F5411F588}">
      <dgm:prSet phldrT="[Text]"/>
      <dgm:spPr>
        <a:solidFill>
          <a:schemeClr val="bg1">
            <a:lumMod val="65000"/>
          </a:schemeClr>
        </a:solidFill>
      </dgm:spPr>
      <dgm:t>
        <a:bodyPr/>
        <a:lstStyle/>
        <a:p>
          <a:r>
            <a:rPr lang="en-GB" dirty="0" smtClean="0"/>
            <a:t>Archiving</a:t>
          </a:r>
          <a:endParaRPr lang="en-GB" dirty="0"/>
        </a:p>
      </dgm:t>
    </dgm:pt>
    <dgm:pt modelId="{4FB5141B-BEC5-46FD-8A7E-70AE66C95269}" type="parTrans" cxnId="{CC7DCDF6-4A51-47F4-AD4C-FE29AA87DEB8}">
      <dgm:prSet/>
      <dgm:spPr/>
      <dgm:t>
        <a:bodyPr/>
        <a:lstStyle/>
        <a:p>
          <a:endParaRPr lang="en-GB"/>
        </a:p>
      </dgm:t>
    </dgm:pt>
    <dgm:pt modelId="{42282EAC-0ABC-44CB-A2C8-851B6B8BA3F0}" type="sibTrans" cxnId="{CC7DCDF6-4A51-47F4-AD4C-FE29AA87DEB8}">
      <dgm:prSet/>
      <dgm:spPr/>
      <dgm:t>
        <a:bodyPr/>
        <a:lstStyle/>
        <a:p>
          <a:endParaRPr lang="en-GB"/>
        </a:p>
      </dgm:t>
    </dgm:pt>
    <dgm:pt modelId="{D03A9718-9EF8-4FF1-BBB6-54DD626DDAC1}" type="pres">
      <dgm:prSet presAssocID="{61CC821F-39C0-4B30-A509-6C8919EB7DFF}" presName="Name0" presStyleCnt="0">
        <dgm:presLayoutVars>
          <dgm:dir/>
          <dgm:resizeHandles/>
        </dgm:presLayoutVars>
      </dgm:prSet>
      <dgm:spPr/>
      <dgm:t>
        <a:bodyPr/>
        <a:lstStyle/>
        <a:p>
          <a:endParaRPr lang="en-GB"/>
        </a:p>
      </dgm:t>
    </dgm:pt>
    <dgm:pt modelId="{20436DA2-53CC-4526-B15D-D0BB505D2B94}" type="pres">
      <dgm:prSet presAssocID="{E87795D2-60A3-47C3-9F69-B9FA89EFA41E}" presName="compNode" presStyleCnt="0"/>
      <dgm:spPr/>
    </dgm:pt>
    <dgm:pt modelId="{1E7B7DBF-F24F-4AAF-A816-12FECBFE1C13}" type="pres">
      <dgm:prSet presAssocID="{E87795D2-60A3-47C3-9F69-B9FA89EFA41E}" presName="dummyConnPt" presStyleCnt="0"/>
      <dgm:spPr/>
    </dgm:pt>
    <dgm:pt modelId="{64FDA444-2D6E-4A05-A37B-C079B1DBE634}" type="pres">
      <dgm:prSet presAssocID="{E87795D2-60A3-47C3-9F69-B9FA89EFA41E}" presName="node" presStyleLbl="node1" presStyleIdx="0" presStyleCnt="9">
        <dgm:presLayoutVars>
          <dgm:bulletEnabled val="1"/>
        </dgm:presLayoutVars>
      </dgm:prSet>
      <dgm:spPr/>
      <dgm:t>
        <a:bodyPr/>
        <a:lstStyle/>
        <a:p>
          <a:endParaRPr lang="en-GB"/>
        </a:p>
      </dgm:t>
    </dgm:pt>
    <dgm:pt modelId="{FCF1B973-5D36-4BFA-BD1A-D091E0DDB9A7}" type="pres">
      <dgm:prSet presAssocID="{4B4911D6-0FDD-47CC-B3B4-B245C6C327A6}" presName="sibTrans" presStyleLbl="bgSibTrans2D1" presStyleIdx="0" presStyleCnt="8"/>
      <dgm:spPr/>
      <dgm:t>
        <a:bodyPr/>
        <a:lstStyle/>
        <a:p>
          <a:endParaRPr lang="en-GB"/>
        </a:p>
      </dgm:t>
    </dgm:pt>
    <dgm:pt modelId="{0DA5F900-07D6-42C3-8CB0-EF37C6A33171}" type="pres">
      <dgm:prSet presAssocID="{3155E3E0-4775-4691-8704-8E883EC76FC8}" presName="compNode" presStyleCnt="0"/>
      <dgm:spPr/>
    </dgm:pt>
    <dgm:pt modelId="{DDD85C6B-1396-46C9-AB6F-F16B65CD24B9}" type="pres">
      <dgm:prSet presAssocID="{3155E3E0-4775-4691-8704-8E883EC76FC8}" presName="dummyConnPt" presStyleCnt="0"/>
      <dgm:spPr/>
    </dgm:pt>
    <dgm:pt modelId="{CAE1A5C1-DD2D-485E-9C53-B7263E25C026}" type="pres">
      <dgm:prSet presAssocID="{3155E3E0-4775-4691-8704-8E883EC76FC8}" presName="node" presStyleLbl="node1" presStyleIdx="1" presStyleCnt="9">
        <dgm:presLayoutVars>
          <dgm:bulletEnabled val="1"/>
        </dgm:presLayoutVars>
      </dgm:prSet>
      <dgm:spPr/>
      <dgm:t>
        <a:bodyPr/>
        <a:lstStyle/>
        <a:p>
          <a:endParaRPr lang="en-GB"/>
        </a:p>
      </dgm:t>
    </dgm:pt>
    <dgm:pt modelId="{6753FAF5-00C6-419C-8E2A-653CF2CDF2FF}" type="pres">
      <dgm:prSet presAssocID="{DD7F15E4-42FD-4BDE-A0BF-2D5997D2B43E}" presName="sibTrans" presStyleLbl="bgSibTrans2D1" presStyleIdx="1" presStyleCnt="8"/>
      <dgm:spPr/>
      <dgm:t>
        <a:bodyPr/>
        <a:lstStyle/>
        <a:p>
          <a:endParaRPr lang="en-GB"/>
        </a:p>
      </dgm:t>
    </dgm:pt>
    <dgm:pt modelId="{6C248DD8-0FBF-4B3E-9B22-7F1AC7233CFD}" type="pres">
      <dgm:prSet presAssocID="{D78009DD-70D3-43EB-AA66-4F0FB928DAE4}" presName="compNode" presStyleCnt="0"/>
      <dgm:spPr/>
    </dgm:pt>
    <dgm:pt modelId="{57A11EC9-295E-4B66-A662-BCFE098B34CA}" type="pres">
      <dgm:prSet presAssocID="{D78009DD-70D3-43EB-AA66-4F0FB928DAE4}" presName="dummyConnPt" presStyleCnt="0"/>
      <dgm:spPr/>
    </dgm:pt>
    <dgm:pt modelId="{68891CA8-882A-4E0C-BD0A-06DCB359EEF1}" type="pres">
      <dgm:prSet presAssocID="{D78009DD-70D3-43EB-AA66-4F0FB928DAE4}" presName="node" presStyleLbl="node1" presStyleIdx="2" presStyleCnt="9">
        <dgm:presLayoutVars>
          <dgm:bulletEnabled val="1"/>
        </dgm:presLayoutVars>
      </dgm:prSet>
      <dgm:spPr/>
      <dgm:t>
        <a:bodyPr/>
        <a:lstStyle/>
        <a:p>
          <a:endParaRPr lang="en-GB"/>
        </a:p>
      </dgm:t>
    </dgm:pt>
    <dgm:pt modelId="{8E9B8362-C5A1-4F9F-A759-DD52C4D08119}" type="pres">
      <dgm:prSet presAssocID="{0E6A569C-FF80-44D6-AD72-9FCD92F7A6A5}" presName="sibTrans" presStyleLbl="bgSibTrans2D1" presStyleIdx="2" presStyleCnt="8"/>
      <dgm:spPr/>
      <dgm:t>
        <a:bodyPr/>
        <a:lstStyle/>
        <a:p>
          <a:endParaRPr lang="en-GB"/>
        </a:p>
      </dgm:t>
    </dgm:pt>
    <dgm:pt modelId="{F52CD2A2-50CB-4AE8-900E-8586FD15BD5F}" type="pres">
      <dgm:prSet presAssocID="{F73D381E-3E6D-46BE-B7BD-DD21A21A74F4}" presName="compNode" presStyleCnt="0"/>
      <dgm:spPr/>
    </dgm:pt>
    <dgm:pt modelId="{4C1332B8-207A-44D1-8F29-DA5FA4014258}" type="pres">
      <dgm:prSet presAssocID="{F73D381E-3E6D-46BE-B7BD-DD21A21A74F4}" presName="dummyConnPt" presStyleCnt="0"/>
      <dgm:spPr/>
    </dgm:pt>
    <dgm:pt modelId="{24D45803-AACD-40B8-A348-722BD7327E8E}" type="pres">
      <dgm:prSet presAssocID="{F73D381E-3E6D-46BE-B7BD-DD21A21A74F4}" presName="node" presStyleLbl="node1" presStyleIdx="3" presStyleCnt="9">
        <dgm:presLayoutVars>
          <dgm:bulletEnabled val="1"/>
        </dgm:presLayoutVars>
      </dgm:prSet>
      <dgm:spPr/>
      <dgm:t>
        <a:bodyPr/>
        <a:lstStyle/>
        <a:p>
          <a:endParaRPr lang="en-GB"/>
        </a:p>
      </dgm:t>
    </dgm:pt>
    <dgm:pt modelId="{0E8FFCB1-D418-49E6-B915-F9812C792720}" type="pres">
      <dgm:prSet presAssocID="{F753BF62-D5BD-4E45-8DBF-43C434E5D5A1}" presName="sibTrans" presStyleLbl="bgSibTrans2D1" presStyleIdx="3" presStyleCnt="8"/>
      <dgm:spPr/>
      <dgm:t>
        <a:bodyPr/>
        <a:lstStyle/>
        <a:p>
          <a:endParaRPr lang="en-GB"/>
        </a:p>
      </dgm:t>
    </dgm:pt>
    <dgm:pt modelId="{53521AC0-6197-4353-8551-CD9027743054}" type="pres">
      <dgm:prSet presAssocID="{C9C9A9ED-4F21-483F-854B-338F4A1318E0}" presName="compNode" presStyleCnt="0"/>
      <dgm:spPr/>
    </dgm:pt>
    <dgm:pt modelId="{801B494C-C726-4A91-A6A2-E1B8603E8A1A}" type="pres">
      <dgm:prSet presAssocID="{C9C9A9ED-4F21-483F-854B-338F4A1318E0}" presName="dummyConnPt" presStyleCnt="0"/>
      <dgm:spPr/>
    </dgm:pt>
    <dgm:pt modelId="{1C0B486A-D588-431D-9966-6052C32A785A}" type="pres">
      <dgm:prSet presAssocID="{C9C9A9ED-4F21-483F-854B-338F4A1318E0}" presName="node" presStyleLbl="node1" presStyleIdx="4" presStyleCnt="9">
        <dgm:presLayoutVars>
          <dgm:bulletEnabled val="1"/>
        </dgm:presLayoutVars>
      </dgm:prSet>
      <dgm:spPr/>
      <dgm:t>
        <a:bodyPr/>
        <a:lstStyle/>
        <a:p>
          <a:endParaRPr lang="en-GB"/>
        </a:p>
      </dgm:t>
    </dgm:pt>
    <dgm:pt modelId="{23CD1380-EF18-4F89-AD05-F766A3E7F0B2}" type="pres">
      <dgm:prSet presAssocID="{E899FB5C-D6F7-4D02-9A9C-DEBBA35E7502}" presName="sibTrans" presStyleLbl="bgSibTrans2D1" presStyleIdx="4" presStyleCnt="8" custLinFactNeighborX="0"/>
      <dgm:spPr/>
      <dgm:t>
        <a:bodyPr/>
        <a:lstStyle/>
        <a:p>
          <a:endParaRPr lang="en-GB"/>
        </a:p>
      </dgm:t>
    </dgm:pt>
    <dgm:pt modelId="{F0414B24-3970-44C0-8698-B1C5C6D37D48}" type="pres">
      <dgm:prSet presAssocID="{5DD3AFF3-F82D-4EBE-9BBE-1F294782137D}" presName="compNode" presStyleCnt="0"/>
      <dgm:spPr/>
    </dgm:pt>
    <dgm:pt modelId="{299034BB-4811-4C36-94AA-48A1CF1A7C6F}" type="pres">
      <dgm:prSet presAssocID="{5DD3AFF3-F82D-4EBE-9BBE-1F294782137D}" presName="dummyConnPt" presStyleCnt="0"/>
      <dgm:spPr/>
    </dgm:pt>
    <dgm:pt modelId="{0FD4935F-3FBE-4F1C-BA3A-6C325F99F204}" type="pres">
      <dgm:prSet presAssocID="{5DD3AFF3-F82D-4EBE-9BBE-1F294782137D}" presName="node" presStyleLbl="node1" presStyleIdx="5" presStyleCnt="9">
        <dgm:presLayoutVars>
          <dgm:bulletEnabled val="1"/>
        </dgm:presLayoutVars>
      </dgm:prSet>
      <dgm:spPr/>
      <dgm:t>
        <a:bodyPr/>
        <a:lstStyle/>
        <a:p>
          <a:endParaRPr lang="en-GB"/>
        </a:p>
      </dgm:t>
    </dgm:pt>
    <dgm:pt modelId="{CFEFF282-9D23-488A-89B1-DF1DEECAE479}" type="pres">
      <dgm:prSet presAssocID="{91602546-96A3-4EB7-83C2-025C074E6F24}" presName="sibTrans" presStyleLbl="bgSibTrans2D1" presStyleIdx="5" presStyleCnt="8"/>
      <dgm:spPr/>
      <dgm:t>
        <a:bodyPr/>
        <a:lstStyle/>
        <a:p>
          <a:endParaRPr lang="en-GB"/>
        </a:p>
      </dgm:t>
    </dgm:pt>
    <dgm:pt modelId="{4C3B466F-0BA3-4162-A6C5-F28701FBFCC1}" type="pres">
      <dgm:prSet presAssocID="{A4B2F53D-4DA3-4587-B08D-AC60A0E70267}" presName="compNode" presStyleCnt="0"/>
      <dgm:spPr/>
    </dgm:pt>
    <dgm:pt modelId="{6D04C354-4197-481B-9C5C-6D3F68A2B74A}" type="pres">
      <dgm:prSet presAssocID="{A4B2F53D-4DA3-4587-B08D-AC60A0E70267}" presName="dummyConnPt" presStyleCnt="0"/>
      <dgm:spPr/>
    </dgm:pt>
    <dgm:pt modelId="{B736CA11-6B56-4317-B8E0-21649E0BC247}" type="pres">
      <dgm:prSet presAssocID="{A4B2F53D-4DA3-4587-B08D-AC60A0E70267}" presName="node" presStyleLbl="node1" presStyleIdx="6" presStyleCnt="9">
        <dgm:presLayoutVars>
          <dgm:bulletEnabled val="1"/>
        </dgm:presLayoutVars>
      </dgm:prSet>
      <dgm:spPr/>
      <dgm:t>
        <a:bodyPr/>
        <a:lstStyle/>
        <a:p>
          <a:endParaRPr lang="en-GB"/>
        </a:p>
      </dgm:t>
    </dgm:pt>
    <dgm:pt modelId="{C8573F19-A0AA-43D0-BB2A-A6FDDFC230DB}" type="pres">
      <dgm:prSet presAssocID="{8A9464E0-7F8A-4767-89F0-A8F424B862DA}" presName="sibTrans" presStyleLbl="bgSibTrans2D1" presStyleIdx="6" presStyleCnt="8" custAng="16207360" custScaleX="148906" custScaleY="116707" custLinFactNeighborX="-74816" custLinFactNeighborY="93402"/>
      <dgm:spPr>
        <a:prstGeom prst="leftArrow">
          <a:avLst/>
        </a:prstGeom>
      </dgm:spPr>
      <dgm:t>
        <a:bodyPr/>
        <a:lstStyle/>
        <a:p>
          <a:endParaRPr lang="en-GB"/>
        </a:p>
      </dgm:t>
    </dgm:pt>
    <dgm:pt modelId="{96ABD4D4-86EA-40CA-9288-FD7479D20BED}" type="pres">
      <dgm:prSet presAssocID="{2B1432B3-0437-4083-BFC7-817FB8F68DB5}" presName="compNode" presStyleCnt="0"/>
      <dgm:spPr/>
    </dgm:pt>
    <dgm:pt modelId="{A47B589C-99BD-4662-9DE8-9BF4A3DD913B}" type="pres">
      <dgm:prSet presAssocID="{2B1432B3-0437-4083-BFC7-817FB8F68DB5}" presName="dummyConnPt" presStyleCnt="0"/>
      <dgm:spPr/>
    </dgm:pt>
    <dgm:pt modelId="{AB95AE5D-7352-4917-AD72-23B8567C72B2}" type="pres">
      <dgm:prSet presAssocID="{2B1432B3-0437-4083-BFC7-817FB8F68DB5}" presName="node" presStyleLbl="node1" presStyleIdx="7" presStyleCnt="9" custLinFactNeighborX="959" custLinFactNeighborY="19170">
        <dgm:presLayoutVars>
          <dgm:bulletEnabled val="1"/>
        </dgm:presLayoutVars>
      </dgm:prSet>
      <dgm:spPr/>
      <dgm:t>
        <a:bodyPr/>
        <a:lstStyle/>
        <a:p>
          <a:endParaRPr lang="en-GB"/>
        </a:p>
      </dgm:t>
    </dgm:pt>
    <dgm:pt modelId="{192C5434-F0DD-4CD2-BA71-FC38E229E037}" type="pres">
      <dgm:prSet presAssocID="{CA93F485-1504-4D1D-832B-C511943171DD}" presName="sibTrans" presStyleLbl="bgSibTrans2D1" presStyleIdx="7" presStyleCnt="8" custScaleX="141284" custScaleY="87755" custLinFactY="-100000" custLinFactNeighborX="-4126" custLinFactNeighborY="-191103"/>
      <dgm:spPr/>
      <dgm:t>
        <a:bodyPr/>
        <a:lstStyle/>
        <a:p>
          <a:endParaRPr lang="en-GB"/>
        </a:p>
      </dgm:t>
    </dgm:pt>
    <dgm:pt modelId="{942AE0FC-6C2F-48D4-8676-93DECD4AA9E1}" type="pres">
      <dgm:prSet presAssocID="{3C68314C-E083-479E-8B65-E31F5411F588}" presName="compNode" presStyleCnt="0"/>
      <dgm:spPr/>
    </dgm:pt>
    <dgm:pt modelId="{1324616A-8339-49AE-9585-6FA7421C0999}" type="pres">
      <dgm:prSet presAssocID="{3C68314C-E083-479E-8B65-E31F5411F588}" presName="dummyConnPt" presStyleCnt="0"/>
      <dgm:spPr/>
    </dgm:pt>
    <dgm:pt modelId="{CE4EC1F2-98B4-4D1B-A07D-F75EA5B56900}" type="pres">
      <dgm:prSet presAssocID="{3C68314C-E083-479E-8B65-E31F5411F588}" presName="node" presStyleLbl="node1" presStyleIdx="8" presStyleCnt="9" custLinFactNeighborX="-455" custLinFactNeighborY="25028">
        <dgm:presLayoutVars>
          <dgm:bulletEnabled val="1"/>
        </dgm:presLayoutVars>
      </dgm:prSet>
      <dgm:spPr/>
      <dgm:t>
        <a:bodyPr/>
        <a:lstStyle/>
        <a:p>
          <a:endParaRPr lang="en-GB"/>
        </a:p>
      </dgm:t>
    </dgm:pt>
  </dgm:ptLst>
  <dgm:cxnLst>
    <dgm:cxn modelId="{F99A3471-40FD-4FF8-A007-615F7B053641}" srcId="{61CC821F-39C0-4B30-A509-6C8919EB7DFF}" destId="{5DD3AFF3-F82D-4EBE-9BBE-1F294782137D}" srcOrd="5" destOrd="0" parTransId="{94F9A6CB-11A4-4E87-AE53-CA949BA6955C}" sibTransId="{91602546-96A3-4EB7-83C2-025C074E6F24}"/>
    <dgm:cxn modelId="{40FF36E7-6F44-4BC3-9C7A-C13D48E7F3EE}" type="presOf" srcId="{DD7F15E4-42FD-4BDE-A0BF-2D5997D2B43E}" destId="{6753FAF5-00C6-419C-8E2A-653CF2CDF2FF}" srcOrd="0" destOrd="0" presId="urn:microsoft.com/office/officeart/2005/8/layout/bProcess4"/>
    <dgm:cxn modelId="{EE247DFC-5C65-401A-B28F-CD4BCCA980E0}" type="presOf" srcId="{3155E3E0-4775-4691-8704-8E883EC76FC8}" destId="{CAE1A5C1-DD2D-485E-9C53-B7263E25C026}" srcOrd="0" destOrd="0" presId="urn:microsoft.com/office/officeart/2005/8/layout/bProcess4"/>
    <dgm:cxn modelId="{4A9D417D-5CBF-4C39-A0D7-C61AC1B84C6D}" type="presOf" srcId="{91602546-96A3-4EB7-83C2-025C074E6F24}" destId="{CFEFF282-9D23-488A-89B1-DF1DEECAE479}" srcOrd="0" destOrd="0" presId="urn:microsoft.com/office/officeart/2005/8/layout/bProcess4"/>
    <dgm:cxn modelId="{A47C8B3F-AF51-4AAB-9E23-1F862166B3D2}" type="presOf" srcId="{5DD3AFF3-F82D-4EBE-9BBE-1F294782137D}" destId="{0FD4935F-3FBE-4F1C-BA3A-6C325F99F204}" srcOrd="0" destOrd="0" presId="urn:microsoft.com/office/officeart/2005/8/layout/bProcess4"/>
    <dgm:cxn modelId="{59794BD8-CB26-459A-8EB0-2BE2DF6D9B02}" type="presOf" srcId="{61CC821F-39C0-4B30-A509-6C8919EB7DFF}" destId="{D03A9718-9EF8-4FF1-BBB6-54DD626DDAC1}" srcOrd="0" destOrd="0" presId="urn:microsoft.com/office/officeart/2005/8/layout/bProcess4"/>
    <dgm:cxn modelId="{6A102412-7821-4D1C-92D3-DDEB0FB80B66}" srcId="{61CC821F-39C0-4B30-A509-6C8919EB7DFF}" destId="{A4B2F53D-4DA3-4587-B08D-AC60A0E70267}" srcOrd="6" destOrd="0" parTransId="{1DD1A6F6-B984-40C3-BEBE-19C3DA5F89B7}" sibTransId="{8A9464E0-7F8A-4767-89F0-A8F424B862DA}"/>
    <dgm:cxn modelId="{BE1DC603-3622-4DE4-B196-1D9849BC3868}" type="presOf" srcId="{C9C9A9ED-4F21-483F-854B-338F4A1318E0}" destId="{1C0B486A-D588-431D-9966-6052C32A785A}" srcOrd="0" destOrd="0" presId="urn:microsoft.com/office/officeart/2005/8/layout/bProcess4"/>
    <dgm:cxn modelId="{0A083302-BEBF-49ED-B09D-EC1F9A655DAD}" type="presOf" srcId="{F73D381E-3E6D-46BE-B7BD-DD21A21A74F4}" destId="{24D45803-AACD-40B8-A348-722BD7327E8E}" srcOrd="0" destOrd="0" presId="urn:microsoft.com/office/officeart/2005/8/layout/bProcess4"/>
    <dgm:cxn modelId="{2430DEB4-5138-4FE6-818D-FC59A7E868D8}" type="presOf" srcId="{2B1432B3-0437-4083-BFC7-817FB8F68DB5}" destId="{AB95AE5D-7352-4917-AD72-23B8567C72B2}" srcOrd="0" destOrd="0" presId="urn:microsoft.com/office/officeart/2005/8/layout/bProcess4"/>
    <dgm:cxn modelId="{7CA046D7-0C08-40B2-88CC-16988127E6FC}" srcId="{61CC821F-39C0-4B30-A509-6C8919EB7DFF}" destId="{E87795D2-60A3-47C3-9F69-B9FA89EFA41E}" srcOrd="0" destOrd="0" parTransId="{A298E288-15E1-4FA9-8F53-1A381FD674B1}" sibTransId="{4B4911D6-0FDD-47CC-B3B4-B245C6C327A6}"/>
    <dgm:cxn modelId="{BBFCE565-FBB6-4592-8B7D-3F3B951837AB}" type="presOf" srcId="{E899FB5C-D6F7-4D02-9A9C-DEBBA35E7502}" destId="{23CD1380-EF18-4F89-AD05-F766A3E7F0B2}" srcOrd="0" destOrd="0" presId="urn:microsoft.com/office/officeart/2005/8/layout/bProcess4"/>
    <dgm:cxn modelId="{CC7DCDF6-4A51-47F4-AD4C-FE29AA87DEB8}" srcId="{61CC821F-39C0-4B30-A509-6C8919EB7DFF}" destId="{3C68314C-E083-479E-8B65-E31F5411F588}" srcOrd="8" destOrd="0" parTransId="{4FB5141B-BEC5-46FD-8A7E-70AE66C95269}" sibTransId="{42282EAC-0ABC-44CB-A2C8-851B6B8BA3F0}"/>
    <dgm:cxn modelId="{E0300715-CDB6-4128-B918-0F8DB180A092}" type="presOf" srcId="{CA93F485-1504-4D1D-832B-C511943171DD}" destId="{192C5434-F0DD-4CD2-BA71-FC38E229E037}" srcOrd="0" destOrd="0" presId="urn:microsoft.com/office/officeart/2005/8/layout/bProcess4"/>
    <dgm:cxn modelId="{1A1ED35B-9B6D-4EAF-8E8E-B3D28AEF107E}" type="presOf" srcId="{8A9464E0-7F8A-4767-89F0-A8F424B862DA}" destId="{C8573F19-A0AA-43D0-BB2A-A6FDDFC230DB}" srcOrd="0" destOrd="0" presId="urn:microsoft.com/office/officeart/2005/8/layout/bProcess4"/>
    <dgm:cxn modelId="{802AD62D-8ECA-4A15-9C56-7F311EB7878D}" type="presOf" srcId="{E87795D2-60A3-47C3-9F69-B9FA89EFA41E}" destId="{64FDA444-2D6E-4A05-A37B-C079B1DBE634}" srcOrd="0" destOrd="0" presId="urn:microsoft.com/office/officeart/2005/8/layout/bProcess4"/>
    <dgm:cxn modelId="{E4C7B1C8-9DC3-402E-B011-3494D49AB860}" type="presOf" srcId="{F753BF62-D5BD-4E45-8DBF-43C434E5D5A1}" destId="{0E8FFCB1-D418-49E6-B915-F9812C792720}" srcOrd="0" destOrd="0" presId="urn:microsoft.com/office/officeart/2005/8/layout/bProcess4"/>
    <dgm:cxn modelId="{62A7ACF1-452C-4979-8794-BFDC33AB2CD0}" type="presOf" srcId="{3C68314C-E083-479E-8B65-E31F5411F588}" destId="{CE4EC1F2-98B4-4D1B-A07D-F75EA5B56900}" srcOrd="0" destOrd="0" presId="urn:microsoft.com/office/officeart/2005/8/layout/bProcess4"/>
    <dgm:cxn modelId="{92947134-601C-48D2-B077-F278520A3681}" srcId="{61CC821F-39C0-4B30-A509-6C8919EB7DFF}" destId="{D78009DD-70D3-43EB-AA66-4F0FB928DAE4}" srcOrd="2" destOrd="0" parTransId="{751F0D8D-E02A-458C-8DE6-D8B6F707A306}" sibTransId="{0E6A569C-FF80-44D6-AD72-9FCD92F7A6A5}"/>
    <dgm:cxn modelId="{4306FD69-120D-44FA-967F-3F93C87B3894}" srcId="{61CC821F-39C0-4B30-A509-6C8919EB7DFF}" destId="{F73D381E-3E6D-46BE-B7BD-DD21A21A74F4}" srcOrd="3" destOrd="0" parTransId="{FF3F53CA-D2D2-4D23-B907-2140D39420EA}" sibTransId="{F753BF62-D5BD-4E45-8DBF-43C434E5D5A1}"/>
    <dgm:cxn modelId="{33B0760A-E8C7-4FD9-BF70-E6A410F03916}" type="presOf" srcId="{4B4911D6-0FDD-47CC-B3B4-B245C6C327A6}" destId="{FCF1B973-5D36-4BFA-BD1A-D091E0DDB9A7}" srcOrd="0" destOrd="0" presId="urn:microsoft.com/office/officeart/2005/8/layout/bProcess4"/>
    <dgm:cxn modelId="{22CDB721-B9F9-478D-9254-B5DC16548C8D}" srcId="{61CC821F-39C0-4B30-A509-6C8919EB7DFF}" destId="{3155E3E0-4775-4691-8704-8E883EC76FC8}" srcOrd="1" destOrd="0" parTransId="{549374BA-C1A1-4C47-9C83-FD0A1CB6C679}" sibTransId="{DD7F15E4-42FD-4BDE-A0BF-2D5997D2B43E}"/>
    <dgm:cxn modelId="{9B09ADD3-EE21-4DAC-B714-AD92D6E53E43}" srcId="{61CC821F-39C0-4B30-A509-6C8919EB7DFF}" destId="{2B1432B3-0437-4083-BFC7-817FB8F68DB5}" srcOrd="7" destOrd="0" parTransId="{D1DCB802-BFF8-49FC-9D6F-F5DEF04347C1}" sibTransId="{CA93F485-1504-4D1D-832B-C511943171DD}"/>
    <dgm:cxn modelId="{83FC778F-1661-47C9-B485-202B6828007C}" type="presOf" srcId="{0E6A569C-FF80-44D6-AD72-9FCD92F7A6A5}" destId="{8E9B8362-C5A1-4F9F-A759-DD52C4D08119}" srcOrd="0" destOrd="0" presId="urn:microsoft.com/office/officeart/2005/8/layout/bProcess4"/>
    <dgm:cxn modelId="{7EF154C6-5F56-465C-9AD9-B354E3A1BD07}" type="presOf" srcId="{D78009DD-70D3-43EB-AA66-4F0FB928DAE4}" destId="{68891CA8-882A-4E0C-BD0A-06DCB359EEF1}" srcOrd="0" destOrd="0" presId="urn:microsoft.com/office/officeart/2005/8/layout/bProcess4"/>
    <dgm:cxn modelId="{3314F5D3-1A31-44FA-A4C3-0E7D5F6FD96A}" srcId="{61CC821F-39C0-4B30-A509-6C8919EB7DFF}" destId="{C9C9A9ED-4F21-483F-854B-338F4A1318E0}" srcOrd="4" destOrd="0" parTransId="{75422B7B-356F-436F-AD23-6E2944CD62D8}" sibTransId="{E899FB5C-D6F7-4D02-9A9C-DEBBA35E7502}"/>
    <dgm:cxn modelId="{861D1832-246F-498E-91BB-533D51D37C6A}" type="presOf" srcId="{A4B2F53D-4DA3-4587-B08D-AC60A0E70267}" destId="{B736CA11-6B56-4317-B8E0-21649E0BC247}" srcOrd="0" destOrd="0" presId="urn:microsoft.com/office/officeart/2005/8/layout/bProcess4"/>
    <dgm:cxn modelId="{BA64D90C-BB27-4083-9A74-2FF06C748287}" type="presParOf" srcId="{D03A9718-9EF8-4FF1-BBB6-54DD626DDAC1}" destId="{20436DA2-53CC-4526-B15D-D0BB505D2B94}" srcOrd="0" destOrd="0" presId="urn:microsoft.com/office/officeart/2005/8/layout/bProcess4"/>
    <dgm:cxn modelId="{D2FE8C63-8C42-4727-BFD4-C61658A67662}" type="presParOf" srcId="{20436DA2-53CC-4526-B15D-D0BB505D2B94}" destId="{1E7B7DBF-F24F-4AAF-A816-12FECBFE1C13}" srcOrd="0" destOrd="0" presId="urn:microsoft.com/office/officeart/2005/8/layout/bProcess4"/>
    <dgm:cxn modelId="{7C96F1A0-C750-42DE-95A7-E36DFE9E5B05}" type="presParOf" srcId="{20436DA2-53CC-4526-B15D-D0BB505D2B94}" destId="{64FDA444-2D6E-4A05-A37B-C079B1DBE634}" srcOrd="1" destOrd="0" presId="urn:microsoft.com/office/officeart/2005/8/layout/bProcess4"/>
    <dgm:cxn modelId="{98D10FF0-99AC-4A7D-AAB5-BF00BD001792}" type="presParOf" srcId="{D03A9718-9EF8-4FF1-BBB6-54DD626DDAC1}" destId="{FCF1B973-5D36-4BFA-BD1A-D091E0DDB9A7}" srcOrd="1" destOrd="0" presId="urn:microsoft.com/office/officeart/2005/8/layout/bProcess4"/>
    <dgm:cxn modelId="{26CB5C78-6C4E-4842-9C7A-FC980506704F}" type="presParOf" srcId="{D03A9718-9EF8-4FF1-BBB6-54DD626DDAC1}" destId="{0DA5F900-07D6-42C3-8CB0-EF37C6A33171}" srcOrd="2" destOrd="0" presId="urn:microsoft.com/office/officeart/2005/8/layout/bProcess4"/>
    <dgm:cxn modelId="{B8C13AFE-E477-4CED-95E1-AEB5461AF84A}" type="presParOf" srcId="{0DA5F900-07D6-42C3-8CB0-EF37C6A33171}" destId="{DDD85C6B-1396-46C9-AB6F-F16B65CD24B9}" srcOrd="0" destOrd="0" presId="urn:microsoft.com/office/officeart/2005/8/layout/bProcess4"/>
    <dgm:cxn modelId="{A207384F-BB60-4B0F-93F6-54EEF2FEA346}" type="presParOf" srcId="{0DA5F900-07D6-42C3-8CB0-EF37C6A33171}" destId="{CAE1A5C1-DD2D-485E-9C53-B7263E25C026}" srcOrd="1" destOrd="0" presId="urn:microsoft.com/office/officeart/2005/8/layout/bProcess4"/>
    <dgm:cxn modelId="{4B5234A7-8AEA-489F-B131-88F7D7F233BA}" type="presParOf" srcId="{D03A9718-9EF8-4FF1-BBB6-54DD626DDAC1}" destId="{6753FAF5-00C6-419C-8E2A-653CF2CDF2FF}" srcOrd="3" destOrd="0" presId="urn:microsoft.com/office/officeart/2005/8/layout/bProcess4"/>
    <dgm:cxn modelId="{7B287876-2C1B-40F8-959B-0F640A0D8BA8}" type="presParOf" srcId="{D03A9718-9EF8-4FF1-BBB6-54DD626DDAC1}" destId="{6C248DD8-0FBF-4B3E-9B22-7F1AC7233CFD}" srcOrd="4" destOrd="0" presId="urn:microsoft.com/office/officeart/2005/8/layout/bProcess4"/>
    <dgm:cxn modelId="{5F393369-E8FC-416A-870F-EAAA4DC2F198}" type="presParOf" srcId="{6C248DD8-0FBF-4B3E-9B22-7F1AC7233CFD}" destId="{57A11EC9-295E-4B66-A662-BCFE098B34CA}" srcOrd="0" destOrd="0" presId="urn:microsoft.com/office/officeart/2005/8/layout/bProcess4"/>
    <dgm:cxn modelId="{A734DB85-7AEA-498C-BAF3-5741D6B9B36E}" type="presParOf" srcId="{6C248DD8-0FBF-4B3E-9B22-7F1AC7233CFD}" destId="{68891CA8-882A-4E0C-BD0A-06DCB359EEF1}" srcOrd="1" destOrd="0" presId="urn:microsoft.com/office/officeart/2005/8/layout/bProcess4"/>
    <dgm:cxn modelId="{11D77F62-EB86-4324-8265-8E255B5951FF}" type="presParOf" srcId="{D03A9718-9EF8-4FF1-BBB6-54DD626DDAC1}" destId="{8E9B8362-C5A1-4F9F-A759-DD52C4D08119}" srcOrd="5" destOrd="0" presId="urn:microsoft.com/office/officeart/2005/8/layout/bProcess4"/>
    <dgm:cxn modelId="{1102D44C-8172-4A9E-8AB4-159961F25079}" type="presParOf" srcId="{D03A9718-9EF8-4FF1-BBB6-54DD626DDAC1}" destId="{F52CD2A2-50CB-4AE8-900E-8586FD15BD5F}" srcOrd="6" destOrd="0" presId="urn:microsoft.com/office/officeart/2005/8/layout/bProcess4"/>
    <dgm:cxn modelId="{5901360A-EEFA-49AD-ACFA-4836EECA38FE}" type="presParOf" srcId="{F52CD2A2-50CB-4AE8-900E-8586FD15BD5F}" destId="{4C1332B8-207A-44D1-8F29-DA5FA4014258}" srcOrd="0" destOrd="0" presId="urn:microsoft.com/office/officeart/2005/8/layout/bProcess4"/>
    <dgm:cxn modelId="{D38ED35F-E3B7-49EE-B713-D051110B1BDB}" type="presParOf" srcId="{F52CD2A2-50CB-4AE8-900E-8586FD15BD5F}" destId="{24D45803-AACD-40B8-A348-722BD7327E8E}" srcOrd="1" destOrd="0" presId="urn:microsoft.com/office/officeart/2005/8/layout/bProcess4"/>
    <dgm:cxn modelId="{22D6239E-6011-452D-9E3A-E42A59060640}" type="presParOf" srcId="{D03A9718-9EF8-4FF1-BBB6-54DD626DDAC1}" destId="{0E8FFCB1-D418-49E6-B915-F9812C792720}" srcOrd="7" destOrd="0" presId="urn:microsoft.com/office/officeart/2005/8/layout/bProcess4"/>
    <dgm:cxn modelId="{64831F9C-875B-4E06-845E-53F1C55D0B49}" type="presParOf" srcId="{D03A9718-9EF8-4FF1-BBB6-54DD626DDAC1}" destId="{53521AC0-6197-4353-8551-CD9027743054}" srcOrd="8" destOrd="0" presId="urn:microsoft.com/office/officeart/2005/8/layout/bProcess4"/>
    <dgm:cxn modelId="{A7CF98AB-1C49-4316-BC71-D83BBA515823}" type="presParOf" srcId="{53521AC0-6197-4353-8551-CD9027743054}" destId="{801B494C-C726-4A91-A6A2-E1B8603E8A1A}" srcOrd="0" destOrd="0" presId="urn:microsoft.com/office/officeart/2005/8/layout/bProcess4"/>
    <dgm:cxn modelId="{2053A4A2-CF2C-483D-99E2-598E59428F0A}" type="presParOf" srcId="{53521AC0-6197-4353-8551-CD9027743054}" destId="{1C0B486A-D588-431D-9966-6052C32A785A}" srcOrd="1" destOrd="0" presId="urn:microsoft.com/office/officeart/2005/8/layout/bProcess4"/>
    <dgm:cxn modelId="{5790F5FD-3CAC-45F5-B583-B22995D0BD45}" type="presParOf" srcId="{D03A9718-9EF8-4FF1-BBB6-54DD626DDAC1}" destId="{23CD1380-EF18-4F89-AD05-F766A3E7F0B2}" srcOrd="9" destOrd="0" presId="urn:microsoft.com/office/officeart/2005/8/layout/bProcess4"/>
    <dgm:cxn modelId="{48B11F0E-F11D-451A-A03A-18BD224BD8F6}" type="presParOf" srcId="{D03A9718-9EF8-4FF1-BBB6-54DD626DDAC1}" destId="{F0414B24-3970-44C0-8698-B1C5C6D37D48}" srcOrd="10" destOrd="0" presId="urn:microsoft.com/office/officeart/2005/8/layout/bProcess4"/>
    <dgm:cxn modelId="{76987385-DB67-45EA-A9E4-02CAD7A79699}" type="presParOf" srcId="{F0414B24-3970-44C0-8698-B1C5C6D37D48}" destId="{299034BB-4811-4C36-94AA-48A1CF1A7C6F}" srcOrd="0" destOrd="0" presId="urn:microsoft.com/office/officeart/2005/8/layout/bProcess4"/>
    <dgm:cxn modelId="{8BBC5A91-97A3-454C-9AAC-5FCFD34C6C52}" type="presParOf" srcId="{F0414B24-3970-44C0-8698-B1C5C6D37D48}" destId="{0FD4935F-3FBE-4F1C-BA3A-6C325F99F204}" srcOrd="1" destOrd="0" presId="urn:microsoft.com/office/officeart/2005/8/layout/bProcess4"/>
    <dgm:cxn modelId="{2028C77D-BFBC-4D06-9562-C7C1C9847E63}" type="presParOf" srcId="{D03A9718-9EF8-4FF1-BBB6-54DD626DDAC1}" destId="{CFEFF282-9D23-488A-89B1-DF1DEECAE479}" srcOrd="11" destOrd="0" presId="urn:microsoft.com/office/officeart/2005/8/layout/bProcess4"/>
    <dgm:cxn modelId="{0CC691B2-EEBA-4B06-8E71-CA9856412F66}" type="presParOf" srcId="{D03A9718-9EF8-4FF1-BBB6-54DD626DDAC1}" destId="{4C3B466F-0BA3-4162-A6C5-F28701FBFCC1}" srcOrd="12" destOrd="0" presId="urn:microsoft.com/office/officeart/2005/8/layout/bProcess4"/>
    <dgm:cxn modelId="{0E5FAFE6-C772-4E84-92F1-D382CAFA86A0}" type="presParOf" srcId="{4C3B466F-0BA3-4162-A6C5-F28701FBFCC1}" destId="{6D04C354-4197-481B-9C5C-6D3F68A2B74A}" srcOrd="0" destOrd="0" presId="urn:microsoft.com/office/officeart/2005/8/layout/bProcess4"/>
    <dgm:cxn modelId="{7F93D860-B913-472C-AF18-8178BA80C941}" type="presParOf" srcId="{4C3B466F-0BA3-4162-A6C5-F28701FBFCC1}" destId="{B736CA11-6B56-4317-B8E0-21649E0BC247}" srcOrd="1" destOrd="0" presId="urn:microsoft.com/office/officeart/2005/8/layout/bProcess4"/>
    <dgm:cxn modelId="{73B52484-7D1E-4A91-8DAA-1063789ED57C}" type="presParOf" srcId="{D03A9718-9EF8-4FF1-BBB6-54DD626DDAC1}" destId="{C8573F19-A0AA-43D0-BB2A-A6FDDFC230DB}" srcOrd="13" destOrd="0" presId="urn:microsoft.com/office/officeart/2005/8/layout/bProcess4"/>
    <dgm:cxn modelId="{9DE9ACBB-33FC-4132-B357-C31EBA8F5415}" type="presParOf" srcId="{D03A9718-9EF8-4FF1-BBB6-54DD626DDAC1}" destId="{96ABD4D4-86EA-40CA-9288-FD7479D20BED}" srcOrd="14" destOrd="0" presId="urn:microsoft.com/office/officeart/2005/8/layout/bProcess4"/>
    <dgm:cxn modelId="{57830FC6-F848-4907-804B-D61D961C1231}" type="presParOf" srcId="{96ABD4D4-86EA-40CA-9288-FD7479D20BED}" destId="{A47B589C-99BD-4662-9DE8-9BF4A3DD913B}" srcOrd="0" destOrd="0" presId="urn:microsoft.com/office/officeart/2005/8/layout/bProcess4"/>
    <dgm:cxn modelId="{294D22AE-4C4B-43DD-9039-ACCD3E62E8DB}" type="presParOf" srcId="{96ABD4D4-86EA-40CA-9288-FD7479D20BED}" destId="{AB95AE5D-7352-4917-AD72-23B8567C72B2}" srcOrd="1" destOrd="0" presId="urn:microsoft.com/office/officeart/2005/8/layout/bProcess4"/>
    <dgm:cxn modelId="{A7A458E2-3ED0-4AE5-A380-6C39C7F642F7}" type="presParOf" srcId="{D03A9718-9EF8-4FF1-BBB6-54DD626DDAC1}" destId="{192C5434-F0DD-4CD2-BA71-FC38E229E037}" srcOrd="15" destOrd="0" presId="urn:microsoft.com/office/officeart/2005/8/layout/bProcess4"/>
    <dgm:cxn modelId="{248237A1-3967-4B3F-8F91-D5C08A1981AD}" type="presParOf" srcId="{D03A9718-9EF8-4FF1-BBB6-54DD626DDAC1}" destId="{942AE0FC-6C2F-48D4-8676-93DECD4AA9E1}" srcOrd="16" destOrd="0" presId="urn:microsoft.com/office/officeart/2005/8/layout/bProcess4"/>
    <dgm:cxn modelId="{08B88B52-9174-4CE2-A925-CE2A897525ED}" type="presParOf" srcId="{942AE0FC-6C2F-48D4-8676-93DECD4AA9E1}" destId="{1324616A-8339-49AE-9585-6FA7421C0999}" srcOrd="0" destOrd="0" presId="urn:microsoft.com/office/officeart/2005/8/layout/bProcess4"/>
    <dgm:cxn modelId="{A794E5DE-1C52-47B7-A044-AA320FC56747}" type="presParOf" srcId="{942AE0FC-6C2F-48D4-8676-93DECD4AA9E1}" destId="{CE4EC1F2-98B4-4D1B-A07D-F75EA5B56900}"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F1B973-5D36-4BFA-BD1A-D091E0DDB9A7}">
      <dsp:nvSpPr>
        <dsp:cNvPr id="0" name=""/>
        <dsp:cNvSpPr/>
      </dsp:nvSpPr>
      <dsp:spPr>
        <a:xfrm rot="5400000">
          <a:off x="-278290" y="1080171"/>
          <a:ext cx="1238097"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64FDA444-2D6E-4A05-A37B-C079B1DBE634}">
      <dsp:nvSpPr>
        <dsp:cNvPr id="0" name=""/>
        <dsp:cNvSpPr/>
      </dsp:nvSpPr>
      <dsp:spPr>
        <a:xfrm>
          <a:off x="3065" y="284906"/>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Research Idea</a:t>
          </a:r>
          <a:endParaRPr lang="en-GB" sz="2000" kern="1200" dirty="0"/>
        </a:p>
      </dsp:txBody>
      <dsp:txXfrm>
        <a:off x="32305" y="314146"/>
        <a:ext cx="1605418" cy="939859"/>
      </dsp:txXfrm>
    </dsp:sp>
    <dsp:sp modelId="{6753FAF5-00C6-419C-8E2A-653CF2CDF2FF}">
      <dsp:nvSpPr>
        <dsp:cNvPr id="0" name=""/>
        <dsp:cNvSpPr/>
      </dsp:nvSpPr>
      <dsp:spPr>
        <a:xfrm rot="5400000">
          <a:off x="-278290" y="2328095"/>
          <a:ext cx="1238097"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CAE1A5C1-DD2D-485E-9C53-B7263E25C026}">
      <dsp:nvSpPr>
        <dsp:cNvPr id="0" name=""/>
        <dsp:cNvSpPr/>
      </dsp:nvSpPr>
      <dsp:spPr>
        <a:xfrm>
          <a:off x="3065" y="1532830"/>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Proposal</a:t>
          </a:r>
          <a:endParaRPr lang="en-GB" sz="2000" kern="1200" dirty="0"/>
        </a:p>
      </dsp:txBody>
      <dsp:txXfrm>
        <a:off x="32305" y="1562070"/>
        <a:ext cx="1605418" cy="939859"/>
      </dsp:txXfrm>
    </dsp:sp>
    <dsp:sp modelId="{8E9B8362-C5A1-4F9F-A759-DD52C4D08119}">
      <dsp:nvSpPr>
        <dsp:cNvPr id="0" name=""/>
        <dsp:cNvSpPr/>
      </dsp:nvSpPr>
      <dsp:spPr>
        <a:xfrm>
          <a:off x="345671" y="2952057"/>
          <a:ext cx="2203158"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68891CA8-882A-4E0C-BD0A-06DCB359EEF1}">
      <dsp:nvSpPr>
        <dsp:cNvPr id="0" name=""/>
        <dsp:cNvSpPr/>
      </dsp:nvSpPr>
      <dsp:spPr>
        <a:xfrm>
          <a:off x="3065" y="2780754"/>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Ethical Approval</a:t>
          </a:r>
          <a:endParaRPr lang="en-GB" sz="2000" kern="1200" dirty="0"/>
        </a:p>
      </dsp:txBody>
      <dsp:txXfrm>
        <a:off x="32305" y="2809994"/>
        <a:ext cx="1605418" cy="939859"/>
      </dsp:txXfrm>
    </dsp:sp>
    <dsp:sp modelId="{0E8FFCB1-D418-49E6-B915-F9812C792720}">
      <dsp:nvSpPr>
        <dsp:cNvPr id="0" name=""/>
        <dsp:cNvSpPr/>
      </dsp:nvSpPr>
      <dsp:spPr>
        <a:xfrm rot="16200000">
          <a:off x="1934694" y="2328095"/>
          <a:ext cx="1238097"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24D45803-AACD-40B8-A348-722BD7327E8E}">
      <dsp:nvSpPr>
        <dsp:cNvPr id="0" name=""/>
        <dsp:cNvSpPr/>
      </dsp:nvSpPr>
      <dsp:spPr>
        <a:xfrm>
          <a:off x="2216050" y="2780754"/>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Data Collection</a:t>
          </a:r>
          <a:endParaRPr lang="en-GB" sz="2000" kern="1200" dirty="0"/>
        </a:p>
      </dsp:txBody>
      <dsp:txXfrm>
        <a:off x="2245290" y="2809994"/>
        <a:ext cx="1605418" cy="939859"/>
      </dsp:txXfrm>
    </dsp:sp>
    <dsp:sp modelId="{23CD1380-EF18-4F89-AD05-F766A3E7F0B2}">
      <dsp:nvSpPr>
        <dsp:cNvPr id="0" name=""/>
        <dsp:cNvSpPr/>
      </dsp:nvSpPr>
      <dsp:spPr>
        <a:xfrm rot="16200000">
          <a:off x="1934694" y="1080171"/>
          <a:ext cx="1238097"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1C0B486A-D588-431D-9966-6052C32A785A}">
      <dsp:nvSpPr>
        <dsp:cNvPr id="0" name=""/>
        <dsp:cNvSpPr/>
      </dsp:nvSpPr>
      <dsp:spPr>
        <a:xfrm>
          <a:off x="2216050" y="1532830"/>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Exploratory Data Analysis</a:t>
          </a:r>
          <a:endParaRPr lang="en-GB" sz="2000" kern="1200" dirty="0"/>
        </a:p>
      </dsp:txBody>
      <dsp:txXfrm>
        <a:off x="2245290" y="1562070"/>
        <a:ext cx="1605418" cy="939859"/>
      </dsp:txXfrm>
    </dsp:sp>
    <dsp:sp modelId="{CFEFF282-9D23-488A-89B1-DF1DEECAE479}">
      <dsp:nvSpPr>
        <dsp:cNvPr id="0" name=""/>
        <dsp:cNvSpPr/>
      </dsp:nvSpPr>
      <dsp:spPr>
        <a:xfrm>
          <a:off x="2558656" y="456209"/>
          <a:ext cx="2203158"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0FD4935F-3FBE-4F1C-BA3A-6C325F99F204}">
      <dsp:nvSpPr>
        <dsp:cNvPr id="0" name=""/>
        <dsp:cNvSpPr/>
      </dsp:nvSpPr>
      <dsp:spPr>
        <a:xfrm>
          <a:off x="2216050" y="284906"/>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Formal Data Analysis</a:t>
          </a:r>
          <a:endParaRPr lang="en-GB" sz="2000" kern="1200" dirty="0"/>
        </a:p>
      </dsp:txBody>
      <dsp:txXfrm>
        <a:off x="2245290" y="314146"/>
        <a:ext cx="1605418" cy="939859"/>
      </dsp:txXfrm>
    </dsp:sp>
    <dsp:sp modelId="{C8573F19-A0AA-43D0-BB2A-A6FDDFC230DB}">
      <dsp:nvSpPr>
        <dsp:cNvPr id="0" name=""/>
        <dsp:cNvSpPr/>
      </dsp:nvSpPr>
      <dsp:spPr>
        <a:xfrm rot="21599987">
          <a:off x="2634487" y="1303223"/>
          <a:ext cx="2128585" cy="174769"/>
        </a:xfrm>
        <a:prstGeom prst="leftArrow">
          <a:avLst/>
        </a:prstGeom>
        <a:solidFill>
          <a:schemeClr val="bg1">
            <a:lumMod val="95000"/>
          </a:schemeClr>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B736CA11-6B56-4317-B8E0-21649E0BC247}">
      <dsp:nvSpPr>
        <dsp:cNvPr id="0" name=""/>
        <dsp:cNvSpPr/>
      </dsp:nvSpPr>
      <dsp:spPr>
        <a:xfrm>
          <a:off x="4429035" y="284906"/>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Presentations</a:t>
          </a:r>
          <a:endParaRPr lang="en-GB" sz="2000" kern="1200" dirty="0"/>
        </a:p>
      </dsp:txBody>
      <dsp:txXfrm>
        <a:off x="4458275" y="314146"/>
        <a:ext cx="1605418" cy="939859"/>
      </dsp:txXfrm>
    </dsp:sp>
    <dsp:sp modelId="{192C5434-F0DD-4CD2-BA71-FC38E229E037}">
      <dsp:nvSpPr>
        <dsp:cNvPr id="0" name=""/>
        <dsp:cNvSpPr/>
      </dsp:nvSpPr>
      <dsp:spPr>
        <a:xfrm rot="5428201">
          <a:off x="3795016" y="2121957"/>
          <a:ext cx="1831922" cy="131413"/>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AB95AE5D-7352-4917-AD72-23B8567C72B2}">
      <dsp:nvSpPr>
        <dsp:cNvPr id="0" name=""/>
        <dsp:cNvSpPr/>
      </dsp:nvSpPr>
      <dsp:spPr>
        <a:xfrm>
          <a:off x="4432101" y="1724212"/>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Publications</a:t>
          </a:r>
          <a:endParaRPr lang="en-GB" sz="2000" kern="1200" dirty="0"/>
        </a:p>
      </dsp:txBody>
      <dsp:txXfrm>
        <a:off x="4461341" y="1753452"/>
        <a:ext cx="1605418" cy="939859"/>
      </dsp:txXfrm>
    </dsp:sp>
    <dsp:sp modelId="{CE4EC1F2-98B4-4D1B-A07D-F75EA5B56900}">
      <dsp:nvSpPr>
        <dsp:cNvPr id="0" name=""/>
        <dsp:cNvSpPr/>
      </dsp:nvSpPr>
      <dsp:spPr>
        <a:xfrm>
          <a:off x="4421464" y="3030618"/>
          <a:ext cx="1663898" cy="998339"/>
        </a:xfrm>
        <a:prstGeom prst="roundRect">
          <a:avLst>
            <a:gd name="adj" fmla="val 10000"/>
          </a:avLst>
        </a:prstGeom>
        <a:solidFill>
          <a:schemeClr val="bg1">
            <a:lumMod val="6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Archiving</a:t>
          </a:r>
          <a:endParaRPr lang="en-GB" sz="2000" kern="1200" dirty="0"/>
        </a:p>
      </dsp:txBody>
      <dsp:txXfrm>
        <a:off x="4450704" y="3059858"/>
        <a:ext cx="1605418" cy="939859"/>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jpeg>
</file>

<file path=ppt/media/image12.jpeg>
</file>

<file path=ppt/media/image13.jpe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tmp>
</file>

<file path=ppt/media/image22.tmp>
</file>

<file path=ppt/media/image23.jpeg>
</file>

<file path=ppt/media/image24.png>
</file>

<file path=ppt/media/image25.png>
</file>

<file path=ppt/media/image26.png>
</file>

<file path=ppt/media/image27.jpeg>
</file>

<file path=ppt/media/image28.png>
</file>

<file path=ppt/media/image29.jpeg>
</file>

<file path=ppt/media/image3.jpeg>
</file>

<file path=ppt/media/image30.png>
</file>

<file path=ppt/media/image31.jpeg>
</file>

<file path=ppt/media/image4.jp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3FFA9B-B4EC-44C5-A9B1-BCAD25CA4121}" type="datetimeFigureOut">
              <a:rPr lang="en-GB" smtClean="0"/>
              <a:t>06/03/2019</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4F9ACE-CC11-4033-AD82-271CD44D0DD4}" type="slidenum">
              <a:rPr lang="en-GB" smtClean="0"/>
              <a:t>‹#›</a:t>
            </a:fld>
            <a:endParaRPr lang="en-GB"/>
          </a:p>
        </p:txBody>
      </p:sp>
    </p:spTree>
    <p:extLst>
      <p:ext uri="{BB962C8B-B14F-4D97-AF65-F5344CB8AC3E}">
        <p14:creationId xmlns:p14="http://schemas.microsoft.com/office/powerpoint/2010/main" val="970456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Cover the preliminaries:</a:t>
            </a:r>
          </a:p>
          <a:p>
            <a:pPr marL="171450" indent="-171450">
              <a:buFontTx/>
              <a:buChar char="-"/>
            </a:pPr>
            <a:r>
              <a:rPr lang="en-GB" dirty="0" smtClean="0"/>
              <a:t>Timings</a:t>
            </a:r>
          </a:p>
          <a:p>
            <a:pPr marL="171450" indent="-171450">
              <a:buFontTx/>
              <a:buChar char="-"/>
            </a:pPr>
            <a:r>
              <a:rPr lang="en-GB" dirty="0" smtClean="0"/>
              <a:t>Programme</a:t>
            </a:r>
          </a:p>
          <a:p>
            <a:pPr marL="171450" indent="-171450">
              <a:buFontTx/>
              <a:buChar char="-"/>
            </a:pPr>
            <a:r>
              <a:rPr lang="en-GB" dirty="0" smtClean="0"/>
              <a:t>Fire</a:t>
            </a:r>
            <a:r>
              <a:rPr lang="en-GB" baseline="0" dirty="0" smtClean="0"/>
              <a:t> drills</a:t>
            </a:r>
            <a:endParaRPr lang="en-GB" dirty="0"/>
          </a:p>
        </p:txBody>
      </p:sp>
      <p:sp>
        <p:nvSpPr>
          <p:cNvPr id="4" name="Slide Number Placeholder 3"/>
          <p:cNvSpPr>
            <a:spLocks noGrp="1"/>
          </p:cNvSpPr>
          <p:nvPr>
            <p:ph type="sldNum" sz="quarter" idx="10"/>
          </p:nvPr>
        </p:nvSpPr>
        <p:spPr/>
        <p:txBody>
          <a:bodyPr/>
          <a:lstStyle/>
          <a:p>
            <a:fld id="{414F9ACE-CC11-4033-AD82-271CD44D0DD4}" type="slidenum">
              <a:rPr lang="en-GB" smtClean="0"/>
              <a:t>2</a:t>
            </a:fld>
            <a:endParaRPr lang="en-GB"/>
          </a:p>
        </p:txBody>
      </p:sp>
    </p:spTree>
    <p:extLst>
      <p:ext uri="{BB962C8B-B14F-4D97-AF65-F5344CB8AC3E}">
        <p14:creationId xmlns:p14="http://schemas.microsoft.com/office/powerpoint/2010/main" val="3696113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4B100463-EF20-4858-8439-F8B654C12CB5}" type="slidenum">
              <a:rPr lang="en-GB" smtClean="0"/>
              <a:t>8</a:t>
            </a:fld>
            <a:endParaRPr lang="en-GB"/>
          </a:p>
        </p:txBody>
      </p:sp>
    </p:spTree>
    <p:extLst>
      <p:ext uri="{BB962C8B-B14F-4D97-AF65-F5344CB8AC3E}">
        <p14:creationId xmlns:p14="http://schemas.microsoft.com/office/powerpoint/2010/main" val="3823341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E84E68A-D3CC-4C42-AA63-D5A368835632}" type="slidenum">
              <a:rPr lang="en-GB" smtClean="0"/>
              <a:t>20</a:t>
            </a:fld>
            <a:endParaRPr lang="en-GB"/>
          </a:p>
        </p:txBody>
      </p:sp>
    </p:spTree>
    <p:extLst>
      <p:ext uri="{BB962C8B-B14F-4D97-AF65-F5344CB8AC3E}">
        <p14:creationId xmlns:p14="http://schemas.microsoft.com/office/powerpoint/2010/main" val="24889642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4B100463-EF20-4858-8439-F8B654C12CB5}" type="slidenum">
              <a:rPr lang="en-GB" smtClean="0"/>
              <a:t>40</a:t>
            </a:fld>
            <a:endParaRPr lang="en-GB"/>
          </a:p>
        </p:txBody>
      </p:sp>
    </p:spTree>
    <p:extLst>
      <p:ext uri="{BB962C8B-B14F-4D97-AF65-F5344CB8AC3E}">
        <p14:creationId xmlns:p14="http://schemas.microsoft.com/office/powerpoint/2010/main" val="64507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5EE9FCF7-74FE-4262-AAD5-21A7A1D1D139}" type="datetimeFigureOut">
              <a:rPr lang="en-US" smtClean="0"/>
              <a:pPr/>
              <a:t>3/6/2019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EE9FCF7-74FE-4262-AAD5-21A7A1D1D139}" type="datetimeFigureOut">
              <a:rPr lang="en-US" smtClean="0"/>
              <a:pPr/>
              <a:t>3/6/2019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EE9FCF7-74FE-4262-AAD5-21A7A1D1D139}" type="datetimeFigureOut">
              <a:rPr lang="en-US" smtClean="0"/>
              <a:pPr/>
              <a:t>3/6/2019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EE9FCF7-74FE-4262-AAD5-21A7A1D1D139}" type="datetimeFigureOut">
              <a:rPr lang="en-US" smtClean="0"/>
              <a:pPr/>
              <a:t>3/6/2019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EE9FCF7-74FE-4262-AAD5-21A7A1D1D139}" type="datetimeFigureOut">
              <a:rPr lang="en-US" smtClean="0"/>
              <a:pPr/>
              <a:t>3/6/2019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5EE9FCF7-74FE-4262-AAD5-21A7A1D1D139}" type="datetimeFigureOut">
              <a:rPr lang="en-US" smtClean="0"/>
              <a:pPr/>
              <a:t>3/6/2019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5EE9FCF7-74FE-4262-AAD5-21A7A1D1D139}" type="datetimeFigureOut">
              <a:rPr lang="en-US" smtClean="0"/>
              <a:pPr/>
              <a:t>3/6/2019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5EE9FCF7-74FE-4262-AAD5-21A7A1D1D139}" type="datetimeFigureOut">
              <a:rPr lang="en-US" smtClean="0"/>
              <a:pPr/>
              <a:t>3/6/2019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E9FCF7-74FE-4262-AAD5-21A7A1D1D139}" type="datetimeFigureOut">
              <a:rPr lang="en-US" smtClean="0"/>
              <a:pPr/>
              <a:t>3/6/2019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E9FCF7-74FE-4262-AAD5-21A7A1D1D139}" type="datetimeFigureOut">
              <a:rPr lang="en-US" smtClean="0"/>
              <a:pPr/>
              <a:t>3/6/2019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E9FCF7-74FE-4262-AAD5-21A7A1D1D139}" type="datetimeFigureOut">
              <a:rPr lang="en-US" smtClean="0"/>
              <a:pPr/>
              <a:t>3/6/2019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E9FCF7-74FE-4262-AAD5-21A7A1D1D139}" type="datetimeFigureOut">
              <a:rPr lang="en-US" smtClean="0"/>
              <a:pPr/>
              <a:t>3/6/2019</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922085-1349-4F5F-8251-84FE90B086F3}" type="slidenum">
              <a:rPr lang="en-GB" smtClean="0"/>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linkedin.com/pulse/data-science-dead-5-years-less-justin-b-dickerson-phd-mba-pstat-"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tmp"/><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2.tmp"/><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8" Type="http://schemas.openxmlformats.org/officeDocument/2006/relationships/image" Target="../media/image29.jpe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jpeg"/><Relationship Id="rId1" Type="http://schemas.openxmlformats.org/officeDocument/2006/relationships/slideLayout" Target="../slideLayouts/slideLayout7.xml"/><Relationship Id="rId6" Type="http://schemas.openxmlformats.org/officeDocument/2006/relationships/image" Target="../media/image27.jpeg"/><Relationship Id="rId5" Type="http://schemas.openxmlformats.org/officeDocument/2006/relationships/image" Target="../media/image26.png"/><Relationship Id="rId4" Type="http://schemas.openxmlformats.org/officeDocument/2006/relationships/image" Target="../media/image25.png"/><Relationship Id="rId9" Type="http://schemas.openxmlformats.org/officeDocument/2006/relationships/image" Target="../media/image3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cplayfor\AppData\Local\Temp\Temp1_ESRC_logos_tcm8-5099.zip\GIF RGB 150 Pixels with Border.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0251" y="5088731"/>
            <a:ext cx="803672" cy="900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2" name="AutoShape 6" descr="https://www.wiki.ed.ac.uk/download/attachments/87891303/2Line2ColCMYK-72dpi.gif?version=1&amp;modificationDate=1260891679000&amp;api=v2"/>
          <p:cNvSpPr>
            <a:spLocks noChangeAspect="1" noChangeArrowheads="1"/>
          </p:cNvSpPr>
          <p:nvPr/>
        </p:nvSpPr>
        <p:spPr bwMode="auto">
          <a:xfrm>
            <a:off x="2087761" y="748903"/>
            <a:ext cx="171450" cy="228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charset="0"/>
              <a:buChar char="•"/>
              <a:defRPr sz="2800">
                <a:solidFill>
                  <a:schemeClr val="tx1"/>
                </a:solidFill>
                <a:latin typeface="Calibri" pitchFamily="34" charset="0"/>
              </a:defRPr>
            </a:lvl1pPr>
            <a:lvl2pPr marL="742950" indent="-285750">
              <a:lnSpc>
                <a:spcPct val="90000"/>
              </a:lnSpc>
              <a:spcBef>
                <a:spcPts val="500"/>
              </a:spcBef>
              <a:buFont typeface="Arial" charset="0"/>
              <a:buChar char="•"/>
              <a:defRPr sz="2400">
                <a:solidFill>
                  <a:schemeClr val="tx1"/>
                </a:solidFill>
                <a:latin typeface="Calibri" pitchFamily="34" charset="0"/>
              </a:defRPr>
            </a:lvl2pPr>
            <a:lvl3pPr marL="1143000" indent="-228600">
              <a:lnSpc>
                <a:spcPct val="90000"/>
              </a:lnSpc>
              <a:spcBef>
                <a:spcPts val="500"/>
              </a:spcBef>
              <a:buFont typeface="Arial" charset="0"/>
              <a:buChar char="•"/>
              <a:defRPr sz="2000">
                <a:solidFill>
                  <a:schemeClr val="tx1"/>
                </a:solidFill>
                <a:latin typeface="Calibri" pitchFamily="34" charset="0"/>
              </a:defRPr>
            </a:lvl3pPr>
            <a:lvl4pPr marL="1600200" indent="-228600">
              <a:lnSpc>
                <a:spcPct val="90000"/>
              </a:lnSpc>
              <a:spcBef>
                <a:spcPts val="500"/>
              </a:spcBef>
              <a:buFont typeface="Arial" charset="0"/>
              <a:buChar char="•"/>
              <a:defRPr>
                <a:solidFill>
                  <a:schemeClr val="tx1"/>
                </a:solidFill>
                <a:latin typeface="Calibri" pitchFamily="34" charset="0"/>
              </a:defRPr>
            </a:lvl4pPr>
            <a:lvl5pPr marL="2057400" indent="-228600">
              <a:lnSpc>
                <a:spcPct val="90000"/>
              </a:lnSpc>
              <a:spcBef>
                <a:spcPts val="500"/>
              </a:spcBef>
              <a:buFont typeface="Arial" charset="0"/>
              <a:buChar char="•"/>
              <a:defRPr>
                <a:solidFill>
                  <a:schemeClr val="tx1"/>
                </a:solidFill>
                <a:latin typeface="Calibri" pitchFamily="34" charset="0"/>
              </a:defRPr>
            </a:lvl5pPr>
            <a:lvl6pPr marL="2514600" indent="-228600" fontAlgn="base">
              <a:lnSpc>
                <a:spcPct val="90000"/>
              </a:lnSpc>
              <a:spcBef>
                <a:spcPts val="500"/>
              </a:spcBef>
              <a:spcAft>
                <a:spcPct val="0"/>
              </a:spcAft>
              <a:buFont typeface="Arial" charset="0"/>
              <a:buChar char="•"/>
              <a:defRPr>
                <a:solidFill>
                  <a:schemeClr val="tx1"/>
                </a:solidFill>
                <a:latin typeface="Calibri" pitchFamily="34" charset="0"/>
              </a:defRPr>
            </a:lvl6pPr>
            <a:lvl7pPr marL="2971800" indent="-228600" fontAlgn="base">
              <a:lnSpc>
                <a:spcPct val="90000"/>
              </a:lnSpc>
              <a:spcBef>
                <a:spcPts val="500"/>
              </a:spcBef>
              <a:spcAft>
                <a:spcPct val="0"/>
              </a:spcAft>
              <a:buFont typeface="Arial" charset="0"/>
              <a:buChar char="•"/>
              <a:defRPr>
                <a:solidFill>
                  <a:schemeClr val="tx1"/>
                </a:solidFill>
                <a:latin typeface="Calibri" pitchFamily="34" charset="0"/>
              </a:defRPr>
            </a:lvl7pPr>
            <a:lvl8pPr marL="3429000" indent="-228600" fontAlgn="base">
              <a:lnSpc>
                <a:spcPct val="90000"/>
              </a:lnSpc>
              <a:spcBef>
                <a:spcPts val="500"/>
              </a:spcBef>
              <a:spcAft>
                <a:spcPct val="0"/>
              </a:spcAft>
              <a:buFont typeface="Arial" charset="0"/>
              <a:buChar char="•"/>
              <a:defRPr>
                <a:solidFill>
                  <a:schemeClr val="tx1"/>
                </a:solidFill>
                <a:latin typeface="Calibri" pitchFamily="34" charset="0"/>
              </a:defRPr>
            </a:lvl8pPr>
            <a:lvl9pPr marL="3886200" indent="-228600" fontAlgn="base">
              <a:lnSpc>
                <a:spcPct val="90000"/>
              </a:lnSpc>
              <a:spcBef>
                <a:spcPts val="500"/>
              </a:spcBef>
              <a:spcAft>
                <a:spcPct val="0"/>
              </a:spcAft>
              <a:buFont typeface="Arial" charset="0"/>
              <a:buChar char="•"/>
              <a:defRPr>
                <a:solidFill>
                  <a:schemeClr val="tx1"/>
                </a:solidFill>
                <a:latin typeface="Calibri" pitchFamily="34" charset="0"/>
              </a:defRPr>
            </a:lvl9pPr>
          </a:lstStyle>
          <a:p>
            <a:pPr eaLnBrk="1" hangingPunct="1">
              <a:lnSpc>
                <a:spcPct val="100000"/>
              </a:lnSpc>
              <a:spcBef>
                <a:spcPct val="0"/>
              </a:spcBef>
              <a:buFontTx/>
              <a:buNone/>
            </a:pPr>
            <a:endParaRPr lang="en-GB" altLang="en-US" sz="1350">
              <a:latin typeface="Arial" charset="0"/>
            </a:endParaRPr>
          </a:p>
        </p:txBody>
      </p:sp>
      <p:sp>
        <p:nvSpPr>
          <p:cNvPr id="2053" name="AutoShape 8" descr="https://www.wiki.ed.ac.uk/download/attachments/87891303/2Line2ColCMYK-72dpi.gif?version=1&amp;modificationDate=1260891679000&amp;api=v2"/>
          <p:cNvSpPr>
            <a:spLocks noChangeAspect="1" noChangeArrowheads="1"/>
          </p:cNvSpPr>
          <p:nvPr/>
        </p:nvSpPr>
        <p:spPr bwMode="auto">
          <a:xfrm>
            <a:off x="2173486" y="863204"/>
            <a:ext cx="1714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charset="0"/>
              <a:buChar char="•"/>
              <a:defRPr sz="2800">
                <a:solidFill>
                  <a:schemeClr val="tx1"/>
                </a:solidFill>
                <a:latin typeface="Calibri" pitchFamily="34" charset="0"/>
              </a:defRPr>
            </a:lvl1pPr>
            <a:lvl2pPr marL="742950" indent="-285750">
              <a:lnSpc>
                <a:spcPct val="90000"/>
              </a:lnSpc>
              <a:spcBef>
                <a:spcPts val="500"/>
              </a:spcBef>
              <a:buFont typeface="Arial" charset="0"/>
              <a:buChar char="•"/>
              <a:defRPr sz="2400">
                <a:solidFill>
                  <a:schemeClr val="tx1"/>
                </a:solidFill>
                <a:latin typeface="Calibri" pitchFamily="34" charset="0"/>
              </a:defRPr>
            </a:lvl2pPr>
            <a:lvl3pPr marL="1143000" indent="-228600">
              <a:lnSpc>
                <a:spcPct val="90000"/>
              </a:lnSpc>
              <a:spcBef>
                <a:spcPts val="500"/>
              </a:spcBef>
              <a:buFont typeface="Arial" charset="0"/>
              <a:buChar char="•"/>
              <a:defRPr sz="2000">
                <a:solidFill>
                  <a:schemeClr val="tx1"/>
                </a:solidFill>
                <a:latin typeface="Calibri" pitchFamily="34" charset="0"/>
              </a:defRPr>
            </a:lvl3pPr>
            <a:lvl4pPr marL="1600200" indent="-228600">
              <a:lnSpc>
                <a:spcPct val="90000"/>
              </a:lnSpc>
              <a:spcBef>
                <a:spcPts val="500"/>
              </a:spcBef>
              <a:buFont typeface="Arial" charset="0"/>
              <a:buChar char="•"/>
              <a:defRPr>
                <a:solidFill>
                  <a:schemeClr val="tx1"/>
                </a:solidFill>
                <a:latin typeface="Calibri" pitchFamily="34" charset="0"/>
              </a:defRPr>
            </a:lvl4pPr>
            <a:lvl5pPr marL="2057400" indent="-228600">
              <a:lnSpc>
                <a:spcPct val="90000"/>
              </a:lnSpc>
              <a:spcBef>
                <a:spcPts val="500"/>
              </a:spcBef>
              <a:buFont typeface="Arial" charset="0"/>
              <a:buChar char="•"/>
              <a:defRPr>
                <a:solidFill>
                  <a:schemeClr val="tx1"/>
                </a:solidFill>
                <a:latin typeface="Calibri" pitchFamily="34" charset="0"/>
              </a:defRPr>
            </a:lvl5pPr>
            <a:lvl6pPr marL="2514600" indent="-228600" fontAlgn="base">
              <a:lnSpc>
                <a:spcPct val="90000"/>
              </a:lnSpc>
              <a:spcBef>
                <a:spcPts val="500"/>
              </a:spcBef>
              <a:spcAft>
                <a:spcPct val="0"/>
              </a:spcAft>
              <a:buFont typeface="Arial" charset="0"/>
              <a:buChar char="•"/>
              <a:defRPr>
                <a:solidFill>
                  <a:schemeClr val="tx1"/>
                </a:solidFill>
                <a:latin typeface="Calibri" pitchFamily="34" charset="0"/>
              </a:defRPr>
            </a:lvl6pPr>
            <a:lvl7pPr marL="2971800" indent="-228600" fontAlgn="base">
              <a:lnSpc>
                <a:spcPct val="90000"/>
              </a:lnSpc>
              <a:spcBef>
                <a:spcPts val="500"/>
              </a:spcBef>
              <a:spcAft>
                <a:spcPct val="0"/>
              </a:spcAft>
              <a:buFont typeface="Arial" charset="0"/>
              <a:buChar char="•"/>
              <a:defRPr>
                <a:solidFill>
                  <a:schemeClr val="tx1"/>
                </a:solidFill>
                <a:latin typeface="Calibri" pitchFamily="34" charset="0"/>
              </a:defRPr>
            </a:lvl7pPr>
            <a:lvl8pPr marL="3429000" indent="-228600" fontAlgn="base">
              <a:lnSpc>
                <a:spcPct val="90000"/>
              </a:lnSpc>
              <a:spcBef>
                <a:spcPts val="500"/>
              </a:spcBef>
              <a:spcAft>
                <a:spcPct val="0"/>
              </a:spcAft>
              <a:buFont typeface="Arial" charset="0"/>
              <a:buChar char="•"/>
              <a:defRPr>
                <a:solidFill>
                  <a:schemeClr val="tx1"/>
                </a:solidFill>
                <a:latin typeface="Calibri" pitchFamily="34" charset="0"/>
              </a:defRPr>
            </a:lvl8pPr>
            <a:lvl9pPr marL="3886200" indent="-228600" fontAlgn="base">
              <a:lnSpc>
                <a:spcPct val="90000"/>
              </a:lnSpc>
              <a:spcBef>
                <a:spcPts val="500"/>
              </a:spcBef>
              <a:spcAft>
                <a:spcPct val="0"/>
              </a:spcAft>
              <a:buFont typeface="Arial" charset="0"/>
              <a:buChar char="•"/>
              <a:defRPr>
                <a:solidFill>
                  <a:schemeClr val="tx1"/>
                </a:solidFill>
                <a:latin typeface="Calibri" pitchFamily="34" charset="0"/>
              </a:defRPr>
            </a:lvl9pPr>
          </a:lstStyle>
          <a:p>
            <a:pPr eaLnBrk="1" hangingPunct="1">
              <a:lnSpc>
                <a:spcPct val="100000"/>
              </a:lnSpc>
              <a:spcBef>
                <a:spcPct val="0"/>
              </a:spcBef>
              <a:buFontTx/>
              <a:buNone/>
            </a:pPr>
            <a:endParaRPr lang="en-GB" altLang="en-US" sz="1350">
              <a:latin typeface="Arial" charset="0"/>
            </a:endParaRPr>
          </a:p>
        </p:txBody>
      </p:sp>
      <p:sp>
        <p:nvSpPr>
          <p:cNvPr id="2054" name="AutoShape 10" descr="https://www.wiki.ed.ac.uk/download/attachments/87891303/2Line2ColCMYK-72dpi.gif?version=1&amp;modificationDate=1260891679000&amp;api=v2"/>
          <p:cNvSpPr>
            <a:spLocks noChangeAspect="1" noChangeArrowheads="1"/>
          </p:cNvSpPr>
          <p:nvPr/>
        </p:nvSpPr>
        <p:spPr bwMode="auto">
          <a:xfrm>
            <a:off x="2259211" y="977504"/>
            <a:ext cx="1714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charset="0"/>
              <a:buChar char="•"/>
              <a:defRPr sz="2800">
                <a:solidFill>
                  <a:schemeClr val="tx1"/>
                </a:solidFill>
                <a:latin typeface="Calibri" pitchFamily="34" charset="0"/>
              </a:defRPr>
            </a:lvl1pPr>
            <a:lvl2pPr marL="742950" indent="-285750">
              <a:lnSpc>
                <a:spcPct val="90000"/>
              </a:lnSpc>
              <a:spcBef>
                <a:spcPts val="500"/>
              </a:spcBef>
              <a:buFont typeface="Arial" charset="0"/>
              <a:buChar char="•"/>
              <a:defRPr sz="2400">
                <a:solidFill>
                  <a:schemeClr val="tx1"/>
                </a:solidFill>
                <a:latin typeface="Calibri" pitchFamily="34" charset="0"/>
              </a:defRPr>
            </a:lvl2pPr>
            <a:lvl3pPr marL="1143000" indent="-228600">
              <a:lnSpc>
                <a:spcPct val="90000"/>
              </a:lnSpc>
              <a:spcBef>
                <a:spcPts val="500"/>
              </a:spcBef>
              <a:buFont typeface="Arial" charset="0"/>
              <a:buChar char="•"/>
              <a:defRPr sz="2000">
                <a:solidFill>
                  <a:schemeClr val="tx1"/>
                </a:solidFill>
                <a:latin typeface="Calibri" pitchFamily="34" charset="0"/>
              </a:defRPr>
            </a:lvl3pPr>
            <a:lvl4pPr marL="1600200" indent="-228600">
              <a:lnSpc>
                <a:spcPct val="90000"/>
              </a:lnSpc>
              <a:spcBef>
                <a:spcPts val="500"/>
              </a:spcBef>
              <a:buFont typeface="Arial" charset="0"/>
              <a:buChar char="•"/>
              <a:defRPr>
                <a:solidFill>
                  <a:schemeClr val="tx1"/>
                </a:solidFill>
                <a:latin typeface="Calibri" pitchFamily="34" charset="0"/>
              </a:defRPr>
            </a:lvl4pPr>
            <a:lvl5pPr marL="2057400" indent="-228600">
              <a:lnSpc>
                <a:spcPct val="90000"/>
              </a:lnSpc>
              <a:spcBef>
                <a:spcPts val="500"/>
              </a:spcBef>
              <a:buFont typeface="Arial" charset="0"/>
              <a:buChar char="•"/>
              <a:defRPr>
                <a:solidFill>
                  <a:schemeClr val="tx1"/>
                </a:solidFill>
                <a:latin typeface="Calibri" pitchFamily="34" charset="0"/>
              </a:defRPr>
            </a:lvl5pPr>
            <a:lvl6pPr marL="2514600" indent="-228600" fontAlgn="base">
              <a:lnSpc>
                <a:spcPct val="90000"/>
              </a:lnSpc>
              <a:spcBef>
                <a:spcPts val="500"/>
              </a:spcBef>
              <a:spcAft>
                <a:spcPct val="0"/>
              </a:spcAft>
              <a:buFont typeface="Arial" charset="0"/>
              <a:buChar char="•"/>
              <a:defRPr>
                <a:solidFill>
                  <a:schemeClr val="tx1"/>
                </a:solidFill>
                <a:latin typeface="Calibri" pitchFamily="34" charset="0"/>
              </a:defRPr>
            </a:lvl6pPr>
            <a:lvl7pPr marL="2971800" indent="-228600" fontAlgn="base">
              <a:lnSpc>
                <a:spcPct val="90000"/>
              </a:lnSpc>
              <a:spcBef>
                <a:spcPts val="500"/>
              </a:spcBef>
              <a:spcAft>
                <a:spcPct val="0"/>
              </a:spcAft>
              <a:buFont typeface="Arial" charset="0"/>
              <a:buChar char="•"/>
              <a:defRPr>
                <a:solidFill>
                  <a:schemeClr val="tx1"/>
                </a:solidFill>
                <a:latin typeface="Calibri" pitchFamily="34" charset="0"/>
              </a:defRPr>
            </a:lvl7pPr>
            <a:lvl8pPr marL="3429000" indent="-228600" fontAlgn="base">
              <a:lnSpc>
                <a:spcPct val="90000"/>
              </a:lnSpc>
              <a:spcBef>
                <a:spcPts val="500"/>
              </a:spcBef>
              <a:spcAft>
                <a:spcPct val="0"/>
              </a:spcAft>
              <a:buFont typeface="Arial" charset="0"/>
              <a:buChar char="•"/>
              <a:defRPr>
                <a:solidFill>
                  <a:schemeClr val="tx1"/>
                </a:solidFill>
                <a:latin typeface="Calibri" pitchFamily="34" charset="0"/>
              </a:defRPr>
            </a:lvl8pPr>
            <a:lvl9pPr marL="3886200" indent="-228600" fontAlgn="base">
              <a:lnSpc>
                <a:spcPct val="90000"/>
              </a:lnSpc>
              <a:spcBef>
                <a:spcPts val="500"/>
              </a:spcBef>
              <a:spcAft>
                <a:spcPct val="0"/>
              </a:spcAft>
              <a:buFont typeface="Arial" charset="0"/>
              <a:buChar char="•"/>
              <a:defRPr>
                <a:solidFill>
                  <a:schemeClr val="tx1"/>
                </a:solidFill>
                <a:latin typeface="Calibri" pitchFamily="34" charset="0"/>
              </a:defRPr>
            </a:lvl9pPr>
          </a:lstStyle>
          <a:p>
            <a:pPr eaLnBrk="1" hangingPunct="1">
              <a:lnSpc>
                <a:spcPct val="100000"/>
              </a:lnSpc>
              <a:spcBef>
                <a:spcPct val="0"/>
              </a:spcBef>
              <a:buFontTx/>
              <a:buNone/>
            </a:pPr>
            <a:endParaRPr lang="en-GB" altLang="en-US" sz="1350">
              <a:latin typeface="Arial" charset="0"/>
            </a:endParaRPr>
          </a:p>
        </p:txBody>
      </p:sp>
      <p:pic>
        <p:nvPicPr>
          <p:cNvPr id="2055" name="Picture 11" descr="M:\docs\ADRC_S\Ed Uni Logo.g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06133" y="5067302"/>
            <a:ext cx="937617" cy="921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6" name="Content Placeholder 2"/>
          <p:cNvSpPr txBox="1">
            <a:spLocks/>
          </p:cNvSpPr>
          <p:nvPr/>
        </p:nvSpPr>
        <p:spPr bwMode="auto">
          <a:xfrm>
            <a:off x="2263676" y="2349106"/>
            <a:ext cx="4629150" cy="2430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eaLnBrk="1" hangingPunct="1">
              <a:lnSpc>
                <a:spcPct val="90000"/>
              </a:lnSpc>
              <a:spcBef>
                <a:spcPct val="20000"/>
              </a:spcBef>
            </a:pPr>
            <a:endParaRPr lang="en-GB" altLang="en-US" sz="2475" dirty="0">
              <a:latin typeface="Arial" charset="0"/>
            </a:endParaRPr>
          </a:p>
          <a:p>
            <a:pPr algn="ctr" eaLnBrk="1" hangingPunct="1">
              <a:lnSpc>
                <a:spcPct val="90000"/>
              </a:lnSpc>
              <a:spcBef>
                <a:spcPct val="20000"/>
              </a:spcBef>
            </a:pPr>
            <a:r>
              <a:rPr lang="en-GB" altLang="en-US" sz="2475" dirty="0">
                <a:latin typeface="Arial" charset="0"/>
              </a:rPr>
              <a:t>Dr Diarmuid McDonnell &amp; </a:t>
            </a:r>
            <a:r>
              <a:rPr lang="en-GB" altLang="en-US" sz="2475" dirty="0" err="1">
                <a:latin typeface="Arial" charset="0"/>
              </a:rPr>
              <a:t>Prof.</a:t>
            </a:r>
            <a:r>
              <a:rPr lang="en-GB" altLang="en-US" sz="2475" dirty="0">
                <a:latin typeface="Arial" charset="0"/>
              </a:rPr>
              <a:t> Vernon Gayle</a:t>
            </a:r>
          </a:p>
          <a:p>
            <a:pPr algn="ctr" eaLnBrk="1" hangingPunct="1">
              <a:lnSpc>
                <a:spcPct val="90000"/>
              </a:lnSpc>
              <a:spcBef>
                <a:spcPct val="20000"/>
              </a:spcBef>
            </a:pPr>
            <a:r>
              <a:rPr lang="en-GB" altLang="en-US" sz="1650" dirty="0">
                <a:latin typeface="Arial" charset="0"/>
              </a:rPr>
              <a:t>AQMEN</a:t>
            </a:r>
          </a:p>
          <a:p>
            <a:pPr algn="ctr" eaLnBrk="1" hangingPunct="1">
              <a:lnSpc>
                <a:spcPct val="90000"/>
              </a:lnSpc>
              <a:spcBef>
                <a:spcPct val="20000"/>
              </a:spcBef>
            </a:pPr>
            <a:r>
              <a:rPr lang="en-GB" altLang="en-US" sz="1650" dirty="0">
                <a:latin typeface="Arial" charset="0"/>
              </a:rPr>
              <a:t>University of Edinburgh</a:t>
            </a:r>
          </a:p>
          <a:p>
            <a:pPr algn="ctr" eaLnBrk="1" hangingPunct="1">
              <a:lnSpc>
                <a:spcPct val="90000"/>
              </a:lnSpc>
              <a:spcBef>
                <a:spcPct val="20000"/>
              </a:spcBef>
            </a:pPr>
            <a:endParaRPr lang="en-GB" altLang="en-US" sz="2250" dirty="0">
              <a:latin typeface="Arial" charset="0"/>
            </a:endParaRPr>
          </a:p>
          <a:p>
            <a:pPr algn="ctr" eaLnBrk="1" hangingPunct="1">
              <a:lnSpc>
                <a:spcPct val="90000"/>
              </a:lnSpc>
              <a:spcBef>
                <a:spcPct val="20000"/>
              </a:spcBef>
            </a:pPr>
            <a:r>
              <a:rPr lang="en-GB" altLang="en-US" sz="2250" dirty="0">
                <a:latin typeface="Arial" charset="0"/>
              </a:rPr>
              <a:t>March 2019</a:t>
            </a:r>
          </a:p>
          <a:p>
            <a:pPr algn="ctr" eaLnBrk="1" hangingPunct="1">
              <a:lnSpc>
                <a:spcPct val="90000"/>
              </a:lnSpc>
              <a:spcBef>
                <a:spcPct val="20000"/>
              </a:spcBef>
            </a:pPr>
            <a:endParaRPr lang="en-GB" altLang="en-US" sz="750" dirty="0">
              <a:latin typeface="Arial" charset="0"/>
            </a:endParaRPr>
          </a:p>
          <a:p>
            <a:pPr algn="ctr" eaLnBrk="1" hangingPunct="1">
              <a:lnSpc>
                <a:spcPct val="90000"/>
              </a:lnSpc>
              <a:spcBef>
                <a:spcPct val="20000"/>
              </a:spcBef>
            </a:pPr>
            <a:endParaRPr lang="en-GB" altLang="en-US" sz="750" dirty="0">
              <a:latin typeface="Arial" charset="0"/>
            </a:endParaRPr>
          </a:p>
          <a:p>
            <a:pPr algn="ctr" eaLnBrk="1" hangingPunct="1">
              <a:lnSpc>
                <a:spcPct val="90000"/>
              </a:lnSpc>
              <a:spcBef>
                <a:spcPct val="20000"/>
              </a:spcBef>
            </a:pPr>
            <a:r>
              <a:rPr lang="en-GB" altLang="en-US" sz="1050" dirty="0">
                <a:latin typeface="Symbol" pitchFamily="18" charset="2"/>
              </a:rPr>
              <a:t>Ó </a:t>
            </a:r>
            <a:r>
              <a:rPr lang="en-GB" altLang="en-US" sz="1050" dirty="0">
                <a:latin typeface="Arial" charset="0"/>
              </a:rPr>
              <a:t> Diarmuid McDonnell, Vernon Gayle</a:t>
            </a:r>
          </a:p>
          <a:p>
            <a:pPr algn="ctr" eaLnBrk="1" hangingPunct="1">
              <a:lnSpc>
                <a:spcPct val="90000"/>
              </a:lnSpc>
              <a:spcBef>
                <a:spcPct val="20000"/>
              </a:spcBef>
            </a:pPr>
            <a:endParaRPr lang="en-GB" altLang="en-US" sz="750" dirty="0">
              <a:solidFill>
                <a:srgbClr val="898989"/>
              </a:solidFill>
              <a:latin typeface="Arial" charset="0"/>
            </a:endParaRPr>
          </a:p>
        </p:txBody>
      </p:sp>
      <p:sp>
        <p:nvSpPr>
          <p:cNvPr id="14" name="Title 1"/>
          <p:cNvSpPr txBox="1">
            <a:spLocks/>
          </p:cNvSpPr>
          <p:nvPr/>
        </p:nvSpPr>
        <p:spPr>
          <a:xfrm>
            <a:off x="1277635" y="1063229"/>
            <a:ext cx="6534726" cy="1285876"/>
          </a:xfrm>
          <a:prstGeom prst="rect">
            <a:avLst/>
          </a:prstGeom>
        </p:spPr>
        <p:txBody>
          <a:bodyPr anchor="ctr">
            <a:normAutofit fontScale="92500" lnSpcReduction="20000"/>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r>
              <a:rPr lang="en-GB" sz="4725" dirty="0"/>
              <a:t>Data Wrangling: Organising and Enabling Data </a:t>
            </a:r>
            <a:r>
              <a:rPr lang="en-GB" altLang="en-US" sz="1200" dirty="0">
                <a:latin typeface="Calibri Light" pitchFamily="34" charset="0"/>
              </a:rPr>
              <a:t>© </a:t>
            </a:r>
            <a:endParaRPr lang="en-GB" altLang="en-US" sz="1200" b="1" dirty="0">
              <a:latin typeface="Calibri Light" pitchFamily="34" charset="0"/>
            </a:endParaRPr>
          </a:p>
        </p:txBody>
      </p:sp>
      <p:pic>
        <p:nvPicPr>
          <p:cNvPr id="11" name="Picture 10"/>
          <p:cNvPicPr/>
          <p:nvPr/>
        </p:nvPicPr>
        <p:blipFill>
          <a:blip r:embed="rId4" cstate="print">
            <a:extLst>
              <a:ext uri="{28A0092B-C50C-407E-A947-70E740481C1C}">
                <a14:useLocalDpi xmlns:a14="http://schemas.microsoft.com/office/drawing/2010/main" val="0"/>
              </a:ext>
            </a:extLst>
          </a:blip>
          <a:stretch>
            <a:fillRect/>
          </a:stretch>
        </p:blipFill>
        <p:spPr>
          <a:xfrm>
            <a:off x="4225826" y="5351860"/>
            <a:ext cx="704850" cy="352425"/>
          </a:xfrm>
          <a:prstGeom prst="rect">
            <a:avLst/>
          </a:prstGeom>
        </p:spPr>
      </p:pic>
    </p:spTree>
    <p:extLst>
      <p:ext uri="{BB962C8B-B14F-4D97-AF65-F5344CB8AC3E}">
        <p14:creationId xmlns:p14="http://schemas.microsoft.com/office/powerpoint/2010/main" val="34121148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13182" y="2136811"/>
            <a:ext cx="6858000" cy="3521039"/>
          </a:xfrm>
        </p:spPr>
        <p:txBody>
          <a:bodyPr>
            <a:normAutofit/>
          </a:bodyPr>
          <a:lstStyle/>
          <a:p>
            <a:pPr marL="0" indent="0">
              <a:buNone/>
            </a:pPr>
            <a:r>
              <a:rPr lang="en-GB" sz="2700" dirty="0"/>
              <a:t>Have you ever struggled to identify which data file is the correct one?</a:t>
            </a:r>
          </a:p>
          <a:p>
            <a:pPr marL="0" indent="0">
              <a:buNone/>
            </a:pPr>
            <a:endParaRPr lang="en-GB" sz="2700" dirty="0"/>
          </a:p>
          <a:p>
            <a:pPr marL="0" indent="0">
              <a:buNone/>
            </a:pPr>
            <a:r>
              <a:rPr lang="en-GB" sz="2700" dirty="0"/>
              <a:t>chapter1_2014.dat</a:t>
            </a:r>
          </a:p>
          <a:p>
            <a:pPr marL="0" indent="0">
              <a:buNone/>
            </a:pPr>
            <a:r>
              <a:rPr lang="en-GB" sz="2700" dirty="0"/>
              <a:t>chap1_2014.dat</a:t>
            </a:r>
          </a:p>
        </p:txBody>
      </p:sp>
      <p:sp>
        <p:nvSpPr>
          <p:cNvPr id="5" name="Title 1"/>
          <p:cNvSpPr txBox="1">
            <a:spLocks/>
          </p:cNvSpPr>
          <p:nvPr/>
        </p:nvSpPr>
        <p:spPr>
          <a:xfrm>
            <a:off x="1143001" y="857250"/>
            <a:ext cx="6869061" cy="857250"/>
          </a:xfrm>
          <a:prstGeom prst="rect">
            <a:avLst/>
          </a:prstGeom>
          <a:solidFill>
            <a:schemeClr val="bg1"/>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300" dirty="0"/>
              <a:t>Be honest…</a:t>
            </a:r>
          </a:p>
        </p:txBody>
      </p:sp>
    </p:spTree>
    <p:extLst>
      <p:ext uri="{BB962C8B-B14F-4D97-AF65-F5344CB8AC3E}">
        <p14:creationId xmlns:p14="http://schemas.microsoft.com/office/powerpoint/2010/main" val="1471054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018107">
            <a:off x="1735798" y="1133838"/>
            <a:ext cx="5850599" cy="45160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94037207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i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1175478">
            <a:off x="1381540" y="1151164"/>
            <a:ext cx="6048611" cy="45450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7567096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419469"/>
            <a:ext cx="6858000" cy="3183007"/>
          </a:xfrm>
        </p:spPr>
        <p:txBody>
          <a:bodyPr>
            <a:normAutofit fontScale="92500" lnSpcReduction="20000"/>
          </a:bodyPr>
          <a:lstStyle/>
          <a:p>
            <a:r>
              <a:rPr lang="en-GB" sz="2700" dirty="0"/>
              <a:t>Planning, organising and documenting work</a:t>
            </a:r>
          </a:p>
          <a:p>
            <a:endParaRPr lang="en-GB" sz="2700" dirty="0"/>
          </a:p>
          <a:p>
            <a:r>
              <a:rPr lang="en-GB" sz="2700" dirty="0"/>
              <a:t>This includes…</a:t>
            </a:r>
          </a:p>
          <a:p>
            <a:pPr marL="2357438" lvl="1" indent="0">
              <a:buNone/>
            </a:pPr>
            <a:r>
              <a:rPr lang="en-GB" i="1" dirty="0" smtClean="0"/>
              <a:t>Cleaning data</a:t>
            </a:r>
          </a:p>
          <a:p>
            <a:pPr marL="2357438" lvl="1" indent="0">
              <a:buNone/>
            </a:pPr>
            <a:r>
              <a:rPr lang="en-GB" i="1" dirty="0" smtClean="0"/>
              <a:t>Analysing data</a:t>
            </a:r>
          </a:p>
          <a:p>
            <a:pPr marL="2357438" lvl="1" indent="0">
              <a:buNone/>
            </a:pPr>
            <a:r>
              <a:rPr lang="en-GB" i="1" dirty="0" smtClean="0"/>
              <a:t>Presenting results</a:t>
            </a:r>
          </a:p>
          <a:p>
            <a:pPr marL="2357438" lvl="1" indent="0">
              <a:buNone/>
            </a:pPr>
            <a:r>
              <a:rPr lang="en-GB" i="1" dirty="0" smtClean="0"/>
              <a:t>Backing up and archiving material</a:t>
            </a:r>
          </a:p>
          <a:p>
            <a:endParaRPr lang="en-GB" sz="2700" dirty="0"/>
          </a:p>
        </p:txBody>
      </p:sp>
      <p:sp>
        <p:nvSpPr>
          <p:cNvPr id="4" name="Title 1"/>
          <p:cNvSpPr>
            <a:spLocks noGrp="1"/>
          </p:cNvSpPr>
          <p:nvPr>
            <p:ph type="title"/>
          </p:nvPr>
        </p:nvSpPr>
        <p:spPr>
          <a:xfrm>
            <a:off x="1185596" y="1023375"/>
            <a:ext cx="6858000" cy="857250"/>
          </a:xfrm>
          <a:solidFill>
            <a:schemeClr val="bg1"/>
          </a:solidFill>
        </p:spPr>
        <p:txBody>
          <a:bodyPr/>
          <a:lstStyle/>
          <a:p>
            <a:r>
              <a:rPr lang="en-GB" dirty="0" smtClean="0"/>
              <a:t>The Workflow</a:t>
            </a:r>
            <a:endParaRPr lang="en-GB" dirty="0"/>
          </a:p>
        </p:txBody>
      </p:sp>
    </p:spTree>
    <p:extLst>
      <p:ext uri="{BB962C8B-B14F-4D97-AF65-F5344CB8AC3E}">
        <p14:creationId xmlns:p14="http://schemas.microsoft.com/office/powerpoint/2010/main" val="9796573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743201"/>
            <a:ext cx="6858000" cy="2808158"/>
          </a:xfrm>
        </p:spPr>
        <p:txBody>
          <a:bodyPr>
            <a:normAutofit lnSpcReduction="10000"/>
          </a:bodyPr>
          <a:lstStyle/>
          <a:p>
            <a:pPr marL="0" indent="0">
              <a:buNone/>
            </a:pPr>
            <a:r>
              <a:rPr lang="en-GB" sz="2700" dirty="0"/>
              <a:t>Workflow should be planned and carefully orchestrated</a:t>
            </a:r>
          </a:p>
          <a:p>
            <a:pPr marL="0" indent="0">
              <a:buNone/>
            </a:pPr>
            <a:endParaRPr lang="en-GB" sz="2700" dirty="0"/>
          </a:p>
          <a:p>
            <a:pPr marL="0" indent="0">
              <a:buNone/>
            </a:pPr>
            <a:r>
              <a:rPr lang="en-GB" sz="2700" dirty="0"/>
              <a:t>Workflow MUST not be </a:t>
            </a:r>
            <a:r>
              <a:rPr lang="en-GB" sz="2700" i="1" dirty="0" err="1"/>
              <a:t>adhoc</a:t>
            </a:r>
            <a:endParaRPr lang="en-GB" sz="2700" i="1" dirty="0"/>
          </a:p>
          <a:p>
            <a:pPr marL="0" indent="0">
              <a:buNone/>
            </a:pPr>
            <a:r>
              <a:rPr lang="en-GB" dirty="0"/>
              <a:t>(e.g. piece-meal, developed as a reaction to mistakes etc.)</a:t>
            </a:r>
          </a:p>
          <a:p>
            <a:endParaRPr lang="en-GB" sz="2700" dirty="0"/>
          </a:p>
        </p:txBody>
      </p:sp>
      <p:sp>
        <p:nvSpPr>
          <p:cNvPr id="5" name="Title 1"/>
          <p:cNvSpPr txBox="1">
            <a:spLocks/>
          </p:cNvSpPr>
          <p:nvPr/>
        </p:nvSpPr>
        <p:spPr>
          <a:xfrm>
            <a:off x="1185596" y="1023375"/>
            <a:ext cx="6858000" cy="857250"/>
          </a:xfrm>
          <a:prstGeom prst="rect">
            <a:avLst/>
          </a:prstGeom>
          <a:solidFill>
            <a:schemeClr val="bg1"/>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300"/>
              <a:t>The Workflow</a:t>
            </a:r>
            <a:endParaRPr lang="en-GB" sz="3300" dirty="0"/>
          </a:p>
        </p:txBody>
      </p:sp>
    </p:spTree>
    <p:extLst>
      <p:ext uri="{BB962C8B-B14F-4D97-AF65-F5344CB8AC3E}">
        <p14:creationId xmlns:p14="http://schemas.microsoft.com/office/powerpoint/2010/main" val="19685045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85596" y="2513182"/>
            <a:ext cx="6858000" cy="2663331"/>
          </a:xfrm>
        </p:spPr>
        <p:txBody>
          <a:bodyPr>
            <a:normAutofit/>
          </a:bodyPr>
          <a:lstStyle/>
          <a:p>
            <a:pPr marL="0" indent="0">
              <a:buNone/>
            </a:pPr>
            <a:r>
              <a:rPr lang="en-GB" sz="2700" dirty="0"/>
              <a:t>Better supporting YOU and what YOU DO</a:t>
            </a:r>
          </a:p>
          <a:p>
            <a:pPr marL="0" indent="0">
              <a:buNone/>
            </a:pPr>
            <a:endParaRPr lang="en-GB" sz="2700" dirty="0"/>
          </a:p>
          <a:p>
            <a:pPr marL="0" indent="0">
              <a:buNone/>
            </a:pPr>
            <a:r>
              <a:rPr lang="en-GB" sz="2700" dirty="0"/>
              <a:t>Not changing you into something YOU ARE NOT</a:t>
            </a:r>
            <a:endParaRPr lang="en-GB" dirty="0"/>
          </a:p>
          <a:p>
            <a:endParaRPr lang="en-GB" sz="2700" dirty="0"/>
          </a:p>
        </p:txBody>
      </p:sp>
      <p:sp>
        <p:nvSpPr>
          <p:cNvPr id="5" name="Title 1"/>
          <p:cNvSpPr txBox="1">
            <a:spLocks/>
          </p:cNvSpPr>
          <p:nvPr/>
        </p:nvSpPr>
        <p:spPr>
          <a:xfrm>
            <a:off x="1185596" y="1023375"/>
            <a:ext cx="6858000" cy="857250"/>
          </a:xfrm>
          <a:prstGeom prst="rect">
            <a:avLst/>
          </a:prstGeom>
          <a:solidFill>
            <a:schemeClr val="bg1"/>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300"/>
              <a:t>The Workflow</a:t>
            </a:r>
            <a:endParaRPr lang="en-GB" sz="3300" dirty="0"/>
          </a:p>
        </p:txBody>
      </p:sp>
    </p:spTree>
    <p:extLst>
      <p:ext uri="{BB962C8B-B14F-4D97-AF65-F5344CB8AC3E}">
        <p14:creationId xmlns:p14="http://schemas.microsoft.com/office/powerpoint/2010/main" val="36107810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C:\Users\vg1\AppData\Local\Microsoft\Windows\Temporary Internet Files\Content.Outlook\597P9370\hamishwin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3525" y="2335341"/>
            <a:ext cx="4553041" cy="341454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
        <p:nvSpPr>
          <p:cNvPr id="3" name="Title 2"/>
          <p:cNvSpPr>
            <a:spLocks noGrp="1"/>
          </p:cNvSpPr>
          <p:nvPr>
            <p:ph type="title"/>
          </p:nvPr>
        </p:nvSpPr>
        <p:spPr>
          <a:xfrm>
            <a:off x="127788" y="1023376"/>
            <a:ext cx="7884925" cy="994172"/>
          </a:xfrm>
        </p:spPr>
        <p:txBody>
          <a:bodyPr>
            <a:normAutofit fontScale="90000"/>
          </a:bodyPr>
          <a:lstStyle/>
          <a:p>
            <a:pPr algn="ctr"/>
            <a:r>
              <a:rPr lang="en-GB" dirty="0" smtClean="0"/>
              <a:t>Shopping without a list? </a:t>
            </a:r>
            <a:br>
              <a:rPr lang="en-GB" dirty="0" smtClean="0"/>
            </a:br>
            <a:r>
              <a:rPr lang="en-GB" dirty="0" smtClean="0"/>
              <a:t/>
            </a:r>
            <a:br>
              <a:rPr lang="en-GB" dirty="0" smtClean="0"/>
            </a:br>
            <a:r>
              <a:rPr lang="en-GB" dirty="0" smtClean="0"/>
              <a:t>Cooking with a list?</a:t>
            </a:r>
            <a:endParaRPr lang="en-GB" dirty="0"/>
          </a:p>
        </p:txBody>
      </p:sp>
    </p:spTree>
    <p:extLst>
      <p:ext uri="{BB962C8B-B14F-4D97-AF65-F5344CB8AC3E}">
        <p14:creationId xmlns:p14="http://schemas.microsoft.com/office/powerpoint/2010/main" val="22228154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img502.imageshack.us/img502/9200/pilotchecklistflyingfor.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43001" y="1457327"/>
            <a:ext cx="2960834" cy="390048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389836" y="1618060"/>
            <a:ext cx="3370064" cy="3677482"/>
          </a:xfrm>
          <a:prstGeom prst="rect">
            <a:avLst/>
          </a:prstGeom>
          <a:noFill/>
        </p:spPr>
        <p:txBody>
          <a:bodyPr wrap="square" rtlCol="0">
            <a:spAutoFit/>
          </a:bodyPr>
          <a:lstStyle/>
          <a:p>
            <a:r>
              <a:rPr lang="en-GB" sz="1013" dirty="0"/>
              <a:t>In the late 1930s, military aviators in the American Army and Navy began using aviation checklists. Checklist became part of a new paradigm for how to fly, which consisted of </a:t>
            </a:r>
          </a:p>
          <a:p>
            <a:endParaRPr lang="en-GB" sz="1013" dirty="0"/>
          </a:p>
          <a:p>
            <a:r>
              <a:rPr lang="en-GB" sz="1013" dirty="0"/>
              <a:t>• Elaborate standardized procedures for many activities</a:t>
            </a:r>
          </a:p>
          <a:p>
            <a:r>
              <a:rPr lang="en-GB" sz="1013" dirty="0"/>
              <a:t>• Checklists to ensure all critical steps had been done</a:t>
            </a:r>
          </a:p>
          <a:p>
            <a:r>
              <a:rPr lang="en-GB" sz="1013" dirty="0"/>
              <a:t>• Quantitative tables and formulas that specified the best settings, under different conditions, for speed, engine RPM, gasoline/air mixture, engine cooling, and many other parameters. </a:t>
            </a:r>
          </a:p>
          <a:p>
            <a:endParaRPr lang="en-GB" sz="1013" dirty="0"/>
          </a:p>
          <a:p>
            <a:r>
              <a:rPr lang="en-GB" sz="1013" dirty="0"/>
              <a:t>This new paradigm (Standard Procedure Flying) had a major influence on reducing aviation accidents and increasing military effectiveness during World War II, particularly because of the rapidly increasing complexity of military aircraft, and the huge number of new pilots. </a:t>
            </a:r>
          </a:p>
          <a:p>
            <a:endParaRPr lang="en-GB" sz="1013" dirty="0"/>
          </a:p>
          <a:p>
            <a:r>
              <a:rPr lang="en-GB" sz="1013" i="1" dirty="0">
                <a:solidFill>
                  <a:srgbClr val="FF0000"/>
                </a:solidFill>
              </a:rPr>
              <a:t>Despite the benefits of Standard Procedure Flying for both safety and efficiency, by the end of WWII only a few air forces had fully embraced it</a:t>
            </a:r>
          </a:p>
          <a:p>
            <a:endParaRPr lang="en-GB" sz="1013" dirty="0"/>
          </a:p>
          <a:p>
            <a:r>
              <a:rPr lang="en-GB" sz="1013" dirty="0"/>
              <a:t>Roger Bohn http://www.vs29.org/Links/NATOPS/SOP-bohn-2013-1.pdf</a:t>
            </a:r>
          </a:p>
        </p:txBody>
      </p:sp>
    </p:spTree>
    <p:extLst>
      <p:ext uri="{BB962C8B-B14F-4D97-AF65-F5344CB8AC3E}">
        <p14:creationId xmlns:p14="http://schemas.microsoft.com/office/powerpoint/2010/main" val="2478320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carnewschina.com/wp-content/uploads/2012/06/freak-accident-china-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0221" y="1269449"/>
            <a:ext cx="6858000" cy="42999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2" name="Rectangle 1"/>
          <p:cNvSpPr/>
          <p:nvPr/>
        </p:nvSpPr>
        <p:spPr>
          <a:xfrm>
            <a:off x="2011430" y="2726922"/>
            <a:ext cx="5121142" cy="715581"/>
          </a:xfrm>
          <a:prstGeom prst="rect">
            <a:avLst/>
          </a:prstGeom>
        </p:spPr>
        <p:txBody>
          <a:bodyPr wrap="square">
            <a:spAutoFit/>
          </a:bodyPr>
          <a:lstStyle/>
          <a:p>
            <a:r>
              <a:rPr lang="en-GB" sz="4050" dirty="0">
                <a:solidFill>
                  <a:schemeClr val="bg1"/>
                </a:solidFill>
              </a:rPr>
              <a:t>The Platinum Standard</a:t>
            </a:r>
          </a:p>
        </p:txBody>
      </p:sp>
    </p:spTree>
    <p:extLst>
      <p:ext uri="{BB962C8B-B14F-4D97-AF65-F5344CB8AC3E}">
        <p14:creationId xmlns:p14="http://schemas.microsoft.com/office/powerpoint/2010/main" val="22540924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travelwithagingparents.com/wp-content/uploads/2014/02/Omar-Sharif-on-a-camel.jpg"/>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18000" contrast="5000"/>
                    </a14:imgEffect>
                  </a14:imgLayer>
                </a14:imgProps>
              </a:ext>
              <a:ext uri="{28A0092B-C50C-407E-A947-70E740481C1C}">
                <a14:useLocalDpi xmlns:a14="http://schemas.microsoft.com/office/drawing/2010/main" val="0"/>
              </a:ext>
            </a:extLst>
          </a:blip>
          <a:srcRect/>
          <a:stretch>
            <a:fillRect/>
          </a:stretch>
        </p:blipFill>
        <p:spPr bwMode="auto">
          <a:xfrm>
            <a:off x="1436914" y="1031895"/>
            <a:ext cx="6528589" cy="48964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3" name="Title 1"/>
          <p:cNvSpPr txBox="1">
            <a:spLocks/>
          </p:cNvSpPr>
          <p:nvPr/>
        </p:nvSpPr>
        <p:spPr>
          <a:xfrm>
            <a:off x="3923928" y="944724"/>
            <a:ext cx="3464142" cy="85725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3300" dirty="0">
                <a:solidFill>
                  <a:schemeClr val="bg1"/>
                </a:solidFill>
              </a:rPr>
              <a:t>The Four Pillars </a:t>
            </a:r>
          </a:p>
          <a:p>
            <a:r>
              <a:rPr lang="en-GB" sz="3300" dirty="0">
                <a:solidFill>
                  <a:schemeClr val="bg1"/>
                </a:solidFill>
              </a:rPr>
              <a:t>of Wisdom</a:t>
            </a:r>
          </a:p>
        </p:txBody>
      </p:sp>
    </p:spTree>
    <p:extLst>
      <p:ext uri="{BB962C8B-B14F-4D97-AF65-F5344CB8AC3E}">
        <p14:creationId xmlns:p14="http://schemas.microsoft.com/office/powerpoint/2010/main" val="35920290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808820"/>
            <a:ext cx="6858000" cy="4050450"/>
          </a:xfrm>
        </p:spPr>
        <p:txBody>
          <a:bodyPr>
            <a:normAutofit/>
          </a:bodyPr>
          <a:lstStyle/>
          <a:p>
            <a:pPr marL="0" indent="0" algn="ctr">
              <a:buNone/>
            </a:pPr>
            <a:endParaRPr lang="en-GB" sz="4500" dirty="0"/>
          </a:p>
          <a:p>
            <a:pPr marL="0" indent="0" algn="ctr">
              <a:buNone/>
            </a:pPr>
            <a:endParaRPr lang="en-GB" sz="4500" dirty="0"/>
          </a:p>
          <a:p>
            <a:pPr marL="0" indent="0" algn="ctr">
              <a:buNone/>
            </a:pPr>
            <a:r>
              <a:rPr lang="en-GB" sz="4500" dirty="0" smtClean="0"/>
              <a:t>Welcome</a:t>
            </a:r>
            <a:endParaRPr lang="en-GB" sz="4500" dirty="0"/>
          </a:p>
        </p:txBody>
      </p:sp>
      <p:sp>
        <p:nvSpPr>
          <p:cNvPr id="2" name="Title 1"/>
          <p:cNvSpPr>
            <a:spLocks noGrp="1"/>
          </p:cNvSpPr>
          <p:nvPr>
            <p:ph type="title"/>
          </p:nvPr>
        </p:nvSpPr>
        <p:spPr/>
        <p:txBody>
          <a:bodyPr/>
          <a:lstStyle/>
          <a:p>
            <a:endParaRPr lang="en-GB"/>
          </a:p>
        </p:txBody>
      </p:sp>
    </p:spTree>
    <p:extLst>
      <p:ext uri="{BB962C8B-B14F-4D97-AF65-F5344CB8AC3E}">
        <p14:creationId xmlns:p14="http://schemas.microsoft.com/office/powerpoint/2010/main" val="17968944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blogs.mtlakes.org/theodoreroosevelt/files/2014/01/Four-pillar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43000" y="879759"/>
            <a:ext cx="7047402" cy="51435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3"/>
          <p:cNvSpPr txBox="1">
            <a:spLocks/>
          </p:cNvSpPr>
          <p:nvPr/>
        </p:nvSpPr>
        <p:spPr>
          <a:xfrm rot="16200000">
            <a:off x="3920050" y="3239978"/>
            <a:ext cx="3086101" cy="378042"/>
          </a:xfrm>
          <a:prstGeom prst="rect">
            <a:avLst/>
          </a:prstGeom>
        </p:spPr>
        <p:txBody>
          <a:bodyPr vert="horz" lIns="68580" tIns="34290" rIns="68580" bIns="34290" rtlCol="0">
            <a:normAutofit fontScale="92500" lnSpcReduction="1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2400" dirty="0"/>
              <a:t>Transparency</a:t>
            </a:r>
          </a:p>
        </p:txBody>
      </p:sp>
      <p:sp>
        <p:nvSpPr>
          <p:cNvPr id="8" name="Content Placeholder 3"/>
          <p:cNvSpPr txBox="1">
            <a:spLocks/>
          </p:cNvSpPr>
          <p:nvPr/>
        </p:nvSpPr>
        <p:spPr>
          <a:xfrm rot="16200000">
            <a:off x="2137852" y="3162849"/>
            <a:ext cx="3086101" cy="378042"/>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2250" dirty="0" err="1"/>
              <a:t>Progamming</a:t>
            </a:r>
            <a:r>
              <a:rPr lang="en-GB" sz="2250" dirty="0"/>
              <a:t> </a:t>
            </a:r>
          </a:p>
          <a:p>
            <a:pPr marL="0" indent="0">
              <a:buNone/>
            </a:pPr>
            <a:r>
              <a:rPr lang="en-GB" sz="2250" dirty="0"/>
              <a:t>Efficiency</a:t>
            </a:r>
          </a:p>
        </p:txBody>
      </p:sp>
      <p:sp>
        <p:nvSpPr>
          <p:cNvPr id="9" name="Content Placeholder 3"/>
          <p:cNvSpPr txBox="1">
            <a:spLocks/>
          </p:cNvSpPr>
          <p:nvPr/>
        </p:nvSpPr>
        <p:spPr>
          <a:xfrm rot="16200000">
            <a:off x="963393" y="3257190"/>
            <a:ext cx="3086101" cy="513398"/>
          </a:xfrm>
          <a:prstGeom prst="rect">
            <a:avLst/>
          </a:prstGeom>
        </p:spPr>
        <p:txBody>
          <a:bodyPr vert="horz" lIns="68580" tIns="34290" rIns="68580" bIns="3429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2400" dirty="0"/>
              <a:t>Accuracy</a:t>
            </a:r>
          </a:p>
        </p:txBody>
      </p:sp>
      <p:sp>
        <p:nvSpPr>
          <p:cNvPr id="10" name="Content Placeholder 3"/>
          <p:cNvSpPr txBox="1">
            <a:spLocks/>
          </p:cNvSpPr>
          <p:nvPr/>
        </p:nvSpPr>
        <p:spPr>
          <a:xfrm rot="16200000">
            <a:off x="5432218" y="3239978"/>
            <a:ext cx="3086101" cy="378042"/>
          </a:xfrm>
          <a:prstGeom prst="rect">
            <a:avLst/>
          </a:prstGeom>
        </p:spPr>
        <p:txBody>
          <a:bodyPr vert="horz" lIns="68580" tIns="34290" rIns="68580" bIns="34290" rtlCol="0">
            <a:normAutofit fontScale="92500" lnSpcReduction="1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2400" dirty="0"/>
              <a:t>Reproducibility</a:t>
            </a:r>
          </a:p>
        </p:txBody>
      </p:sp>
      <p:sp>
        <p:nvSpPr>
          <p:cNvPr id="11" name="Title 1"/>
          <p:cNvSpPr txBox="1">
            <a:spLocks/>
          </p:cNvSpPr>
          <p:nvPr/>
        </p:nvSpPr>
        <p:spPr>
          <a:xfrm>
            <a:off x="1027991" y="842500"/>
            <a:ext cx="7063958" cy="857250"/>
          </a:xfrm>
          <a:prstGeom prst="rect">
            <a:avLst/>
          </a:prstGeom>
          <a:solidFill>
            <a:schemeClr val="bg1"/>
          </a:solidFill>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3300" dirty="0"/>
              <a:t>A Planned Workflow Has Benefits</a:t>
            </a:r>
          </a:p>
        </p:txBody>
      </p:sp>
    </p:spTree>
    <p:extLst>
      <p:ext uri="{BB962C8B-B14F-4D97-AF65-F5344CB8AC3E}">
        <p14:creationId xmlns:p14="http://schemas.microsoft.com/office/powerpoint/2010/main" val="23636177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768078"/>
            <a:ext cx="6858000" cy="4232672"/>
          </a:xfrm>
        </p:spPr>
        <p:txBody>
          <a:bodyPr>
            <a:normAutofit fontScale="85000" lnSpcReduction="10000"/>
          </a:bodyPr>
          <a:lstStyle/>
          <a:p>
            <a:pPr>
              <a:lnSpc>
                <a:spcPct val="80000"/>
              </a:lnSpc>
            </a:pPr>
            <a:endParaRPr lang="en-GB" sz="1800" dirty="0"/>
          </a:p>
          <a:p>
            <a:pPr>
              <a:lnSpc>
                <a:spcPct val="80000"/>
              </a:lnSpc>
            </a:pPr>
            <a:r>
              <a:rPr lang="en-GB" sz="1800" dirty="0"/>
              <a:t>Accuracy</a:t>
            </a:r>
          </a:p>
          <a:p>
            <a:pPr lvl="1">
              <a:lnSpc>
                <a:spcPct val="80000"/>
              </a:lnSpc>
            </a:pPr>
            <a:r>
              <a:rPr lang="en-GB" dirty="0"/>
              <a:t>minimising information loss and errors in analyses and output</a:t>
            </a:r>
          </a:p>
          <a:p>
            <a:pPr>
              <a:lnSpc>
                <a:spcPct val="80000"/>
              </a:lnSpc>
            </a:pPr>
            <a:endParaRPr lang="en-GB" sz="1800" dirty="0"/>
          </a:p>
          <a:p>
            <a:pPr>
              <a:lnSpc>
                <a:spcPct val="80000"/>
              </a:lnSpc>
            </a:pPr>
            <a:r>
              <a:rPr lang="en-GB" sz="1800" dirty="0"/>
              <a:t>Programming Efficiency</a:t>
            </a:r>
          </a:p>
          <a:p>
            <a:pPr lvl="1">
              <a:lnSpc>
                <a:spcPct val="80000"/>
              </a:lnSpc>
            </a:pPr>
            <a:r>
              <a:rPr lang="en-GB" dirty="0"/>
              <a:t>automation,  maximising features in software</a:t>
            </a:r>
          </a:p>
          <a:p>
            <a:pPr marL="0" indent="0">
              <a:lnSpc>
                <a:spcPct val="80000"/>
              </a:lnSpc>
              <a:buNone/>
            </a:pPr>
            <a:endParaRPr lang="en-GB" sz="1800" dirty="0"/>
          </a:p>
          <a:p>
            <a:pPr>
              <a:lnSpc>
                <a:spcPct val="80000"/>
              </a:lnSpc>
            </a:pPr>
            <a:r>
              <a:rPr lang="en-GB" sz="1800" dirty="0"/>
              <a:t>Transparency</a:t>
            </a:r>
          </a:p>
          <a:p>
            <a:pPr lvl="1">
              <a:lnSpc>
                <a:spcPct val="80000"/>
              </a:lnSpc>
            </a:pPr>
            <a:r>
              <a:rPr lang="en-GB" dirty="0"/>
              <a:t>showing what you did, why, when, how</a:t>
            </a:r>
          </a:p>
          <a:p>
            <a:pPr>
              <a:lnSpc>
                <a:spcPct val="80000"/>
              </a:lnSpc>
            </a:pPr>
            <a:endParaRPr lang="en-GB" sz="1800" dirty="0"/>
          </a:p>
          <a:p>
            <a:pPr>
              <a:lnSpc>
                <a:spcPct val="80000"/>
              </a:lnSpc>
            </a:pPr>
            <a:r>
              <a:rPr lang="en-GB" sz="1800" dirty="0"/>
              <a:t>Reproducibility</a:t>
            </a:r>
          </a:p>
          <a:p>
            <a:pPr lvl="1">
              <a:lnSpc>
                <a:spcPct val="80000"/>
              </a:lnSpc>
            </a:pPr>
            <a:r>
              <a:rPr lang="en-GB" dirty="0"/>
              <a:t>same results every time whoever or wherever</a:t>
            </a:r>
          </a:p>
          <a:p>
            <a:pPr lvl="1">
              <a:lnSpc>
                <a:spcPct val="80000"/>
              </a:lnSpc>
            </a:pPr>
            <a:r>
              <a:rPr lang="en-GB" dirty="0"/>
              <a:t>editing, rewriting reports or re-submission of papers</a:t>
            </a:r>
          </a:p>
          <a:p>
            <a:pPr lvl="1">
              <a:lnSpc>
                <a:spcPct val="80000"/>
              </a:lnSpc>
            </a:pPr>
            <a:endParaRPr lang="en-GB" sz="1500" dirty="0"/>
          </a:p>
          <a:p>
            <a:pPr lvl="1">
              <a:lnSpc>
                <a:spcPct val="80000"/>
              </a:lnSpc>
            </a:pPr>
            <a:endParaRPr lang="en-GB" sz="1500" dirty="0"/>
          </a:p>
          <a:p>
            <a:pPr>
              <a:lnSpc>
                <a:spcPct val="80000"/>
              </a:lnSpc>
            </a:pPr>
            <a:endParaRPr lang="en-GB" sz="1650" dirty="0"/>
          </a:p>
        </p:txBody>
      </p:sp>
      <p:sp>
        <p:nvSpPr>
          <p:cNvPr id="5" name="Slide Number Placeholder 4"/>
          <p:cNvSpPr>
            <a:spLocks noGrp="1"/>
          </p:cNvSpPr>
          <p:nvPr>
            <p:ph type="sldNum" sz="quarter" idx="12"/>
          </p:nvPr>
        </p:nvSpPr>
        <p:spPr/>
        <p:txBody>
          <a:bodyPr/>
          <a:lstStyle/>
          <a:p>
            <a:pPr>
              <a:defRPr/>
            </a:pPr>
            <a:fld id="{8BBBD084-9C00-4575-8F18-946D7ADC0264}" type="slidenum">
              <a:rPr lang="en-GB"/>
              <a:pPr>
                <a:defRPr/>
              </a:pPr>
              <a:t>21</a:t>
            </a:fld>
            <a:endParaRPr lang="en-GB"/>
          </a:p>
        </p:txBody>
      </p:sp>
      <p:sp>
        <p:nvSpPr>
          <p:cNvPr id="6" name="Title 1"/>
          <p:cNvSpPr txBox="1">
            <a:spLocks/>
          </p:cNvSpPr>
          <p:nvPr/>
        </p:nvSpPr>
        <p:spPr>
          <a:xfrm>
            <a:off x="1143001" y="857250"/>
            <a:ext cx="6869061" cy="857250"/>
          </a:xfrm>
          <a:prstGeom prst="rect">
            <a:avLst/>
          </a:prstGeom>
          <a:solidFill>
            <a:schemeClr val="bg1"/>
          </a:solidFill>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3300" dirty="0"/>
              <a:t>Four Pillars of Wisdom</a:t>
            </a:r>
          </a:p>
        </p:txBody>
      </p:sp>
    </p:spTree>
    <p:extLst>
      <p:ext uri="{BB962C8B-B14F-4D97-AF65-F5344CB8AC3E}">
        <p14:creationId xmlns:p14="http://schemas.microsoft.com/office/powerpoint/2010/main" val="4264955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tatanordic.com/PICTURE/206-3-the_workflow_of_data_analysis_using_stata.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1821" y="1808820"/>
            <a:ext cx="3072700" cy="2949792"/>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data:image/jpeg;base64,/9j/4AAQSkZJRgABAQAAAQABAAD/2wCEAAkGBxQSEhUUEhQWFBQXGBoYFBcXGBoUFxccGh4bGBgcHRccHyggHBolHBocITEhJSkrLi4uHB8zODMsNygtLisBCgoKDg0OGg8QGiwcHCQsLCwsLCwsLCwsLCwsLCwsLCwsLCw0LCwsLCwsLCwsLCwsLCwsLCwsLCwsLCwsLCwsLP/AABEIAP4AxwMBIgACEQEDEQH/xAAbAAACAgMBAAAAAAAAAAAAAAAAAQQFAgMGB//EAEsQAAECAgcDBQsJCAEEAwAAAAEAAgMRBBIhMUFh8FFxkQUTIoGhBhYyQlSSwdHT4fEUFSMkNFNik7EzUnJ0grKz4kMXc4TCB2Oi/8QAGAEBAQEBAQAAAAAAAAAAAAAAAAECAwT/xAAdEQEBAAMBAQEBAQAAAAAAAAAAAQIREjEhUUEy/9oADAMBAAIRAxEAPwDxNCJomujmvOSj9TpF32ii3/wUpRyd2hripHJX2OPd9oo39lKUY9Wvh2rthfj0YeMid2ikDu1rsQR/Doo81b22AbMNWIFmy/1IF2GrEBu6/wBSbQT3a+HagXi74TRw18O1A/p1NNqCd2gPUmD/AA3+tYnq1bremP6bz6U39Q2G674a7EoZ3aCGYeCkzq0JpsZE5jRQ527QB9CxIxs0UztkNW+hQBuw18FkT/DqSwcLMNqyN/i6krsIHdd6+1Mm03amsW9V3rTP9OppsE77vhJM9WHpSPV8Ja4oI/h1PXBNgnZht9PuRw1JHm7f0PuRL+FNqRulZ6b0ILbMPTehZqPXvlbvw+Yz1I+Vu/D5jPUtCF25n478z8VfdxFLqFbL7TB8UD/jpGwLzw7hoe5d/wB2Y+pH+Zg/46QuAO4aC55TVcsvTIyGjuuRLIakgjIaKKuQ1JRkgMhqxMNyF/qQBZdq5INyGpICWQ18O1OV1g+CJZDXwRVusHwmgREsBoBMDIX+tIiWGrEw3IXn05J/QMF1g+CTBZcNCabG3WBJgsuGhNAFu7RTO2Q1akW5DRTIyGrdiBObZgsi3Ialkk5tlw18Ey3IalkgxG4XevXBMi+wasSAyF3rTLb7BqxASyHwlrikW7tT11JyyHwkgsyGp66kBLIbfSiWQ1rtRLIbfSiWQ1rtQItsN3pvQhzbLhooUqPV0IQu70qfu0H1I2T+swf8dIXAEZa0F3/dmPqR/mYP9lIXASy7d/qXLL1xz9X3cpyE2kue6LMQoVWsGmTnueXVGAkENBDHEukZBsryJda3kWhiwUSF1ujuPExVWdwQ+r0iyX0sH+2MugSRrDGaQ/meieRweMb2qPmeieSQeMb2qlprXMa5iH8z0TySDxje1T+Z6J5HB4xvaqWhOYcxE+Z6J5JB4xvapfM9E8jg8Y3tVMCRTmHMRfmeieRweMb2qPmaieRweMb2qllBTmHMRDyNRPI4PGN7VA5HonkcHjG9opiQU5hzET5monkcHjG9qj5nonkcHjG9opiSvMOYifM1E8jg8Y3tUfM9E8jg8Y3tFLKE5hzET5nonkcHjG9qj5nonkcHjG9qpaE5hzET5nonkcHjG9qj5nonkkHjG9qpaE5hzET5nonkkHjG9qhS0Kcw5hIQhdGlP3Z/Yj/Mwf8AHSFwBGXbrYV3/dp9iP8AMwf8dIXAHcdBcsvXHP13HcEPq9Is/wCWD/bGVhy7TXQID4jQCRVkHTla4DAjAqv7gvs9I/7sH+2MrDl2gujwHw2kAuqyJnKxwdhPYrPG8f8ALRC5Vcx0VkcCcMMIMMONYPsADbTOdiUfl0Th1GuNaKYbwWmbSBaJfvXWbJrVH5LjO515e0RH82JNLmtqMMy2vKt0pm0BYQeRYjQ0t5ubaSYwbNwbVLatWcpzCfT6sqPypDe+oK0zWqktIa6oZOqnGRUXljld0GJDa0NLbHRSZza0vbDBFu1xv2LVyfyTFbGZEiOa4t5wF1Zxe8PM2kzEhK6qLAjlHkJ0Z8dznkV2NZDDSQLAT07LRWtsT7pfukyNyzCY8sNabXNa4hpLWl8qs3XCc0ROV2TLRWrdMNJaQ1zoYm4A4yUF3IsV3OFzmVnvgOvMvogA/DEiz0LH5limKHucwydG6Rc4uIiNIaJESaGzAkLE+pupVE5cYYQdEsfUhvcGgy+ksbV222LOPy0yT6pILWxCHFjiwmH4UiL5HDHBVh5McItFhyJ5uGBHIBqShkPZ0iAD0wbL7Vti8hxS6LIw2B7YoNUuAiF8w0vZKq0txImSm6byWMLlhhLWmsXfRhxax1QOiNm0E4T7MVlHprmx2wgBVMN7ybZzaQBjKVqgfM0XnIbgWNq80C9pc18mNAcwtAk8GV5uBuUvlGhRHRWRYVSs1j2EPJAk6VoIBtBwT6fWjk/l9rocN0QGu5ge+o1xawOcWgm+QmFth8stBcHkuPOxIbAxjp9AA1SLZnMWKA/ufiBsNrHMBYxrRFm5kRhBLnSq+G0z8FxCkUfkZ7YoeXNkI8aLjOrEbVAuvGKfSdJD+X4Ia103EOYYljSZNBkSZXCdifLHKZhQWxGS6bmCs6dVgd4zgLZD0hUFL5NfAhhoNZ5o74RDWPe103lwDSBY7pS6UhjauipFGimDDbDc1r21KwcJteAJOYbDIHaNibpLUN/K8RjYVdjX14tQOhTc1zJTDmyJk4/uzNxUp3LMOZADyZPLegZP5vwqpxkVXwuQojWgt5sOFIEaoKwhgAVaoMp9clnRuRooih73NdLnQXVnOe4P8GwiQq3VRYn0+t8Dl9nNMiRGuBLK7g1rnBrQZF0/3Z4q3BmuZicgx3Qmwy6GWiEYYFZ9VrgZh4ErSRIW3YTXSQmyaAcAArNrjv8ArNCEKqSEIWlU/dp9i/8AJg/46QuAPXoLv+7P7Eb/ALTBu/gpC4A51suC5ZeuOfruO4E/V6Rf+1g3/wAMeX6FdAvP+5vls0V7qzXRIUQBsRs5Gwktc0mwPaSb7CHOFk5jq2d1FCI/aRxkYAmOEQjtSXTWOUk+rVCrO+ehfexvyP8AdHfPQvvI35H+6vUa7iyTVZ3z0L72N+R/ujvmoX3kb8j/AHTqHcWYQVV989C+9jfkf7p981C+8jfkf7p1DuLMoKrO+ehfexvyP90DunoR/wCWN+R1/vp1DuLRAVZ3z0L7yN+R1fvo76KF97G/I/3TqJ3FkhVnfPQvvI35H+6O+ahfeRvyP906i9xNptIEOG55BIa0uIEpyFpvIFyjnlVgMnVmkGRBBMrHHCYPgkWTUeN3R0F7XNdEjFrgQ4cxeDMH/k3rTE5Z5OJmXRpznPmDfb/9n4jxTpOomxeVWBr3ScQwtabKtrnVPGlYDeVi7liGCRJxkATITvLhIbZFhmRZneoh5Y5Ok4V4/SNY/QuFoNcEHnLJEzsksfnXk6ZNaPM3nmXTxx52y1xO8k3qdHSwPK0KUy6Vkz0XHCsbhgLTsmFOVAeVOTbelGtBB+hOLap/5P3bOobApffPQvvY35H+6syJnFohVffPQvvY35H+6adQ7iyQhC6Nqfu0+xH+Zg/46QuAPXlrj2rv+7P7F/5MH/HSFwB69D4rll645+mf6tFHnI6zoo6zqXoUZAFmOvekM56lJAG/XvTGc79m6WCA87WijEeFqc0uOtFHHV6AOc5fD0Jt67z6cr0jnPQTG83+tAMw8LV6TOvQTYbr8vSkzedBAHry4/BZO65a9E1iTv0U3bzLQ/SaBOu8bWisj/VqWWrFi67HWisjfeeG7LViDEZTu9euKZ/q1NIdd3r1xRtv170D236lPW5Byranrikd51KeCCd+poHh43us9CPOS6z7uGxPrPDdkgRuxn2XoQTZjooUo9XQhC7vQp+7Q/Uj/Mwf8dIXAWbToLv+7P7EcPrMH/HSFwYE8ezJc7N1yyn0us8M9yyAzPD3Le2H+LszW8sleZY2iXX2LUxNIQh5nh7tqQG2d+zdLBWPMdKpWE51cp75bVrhtLjK8zNwnOUrbBcryukGWZ4azWOy08N81MezO3draVHfff2b5rNiWNRzPZuyTBzN5w35IdmezcgHPE4b1j+sBhut7Pckw2X9mUv0TY67pdiTDn2ZSQBOZlhZmsyMJ2burZsmlWzswszW4MuFazd1fpNWRZGsiy88NZrJ4zPDdkt+F88pYDPrlxW2mtAcQDYCRbbiMsVvTeld14etBNptPDfksjZccNm9Yl2fYsViieZ4bki7M8N6J239m7XUguz7N6iCdl54awTnmeGs0p2X9msEVs+xAibL9TQmXWX9Us0lKj1hCELu9Kp7r/sZtl9Yg/2UhcZDhg+N2Ze9d33SD6obQPrEG/8Agj/HqXOtoUoTYrj0SS0WiT5C4YjGZysvSRnX1FiUUta1znFrXisCWynb4on0tuAtG1babGZWBh1WdFls+dMwACbSW2SFksM1tjRS4Nm8dES2i8mwYD1BaS4fvt4bhtWtHLY7lBxjc4Xg9MOM4bZyGFnBY0OIx8X6V1SZcS5gNU2G2obR1cFrDhLw28OvatsGLbOu283iYwF09iHKOyGROZB6BIMgQcxxKgRzaOl2byugoUaqHgljwYbrCJhps6QtvtVTSXXdNvDbPNSw0qnnCtqwJB34sdm9bIpnZWGgAsGu/ELz6c9TXG+uV9Jjrul2a2Jwv4pdWUvSnDN3SAlr0LZAu8Nox6wJelJCQmuwrZ3Zz9Ck2WCv2ZBvrWAiysrCydsvxTlfsH6KRHcJMAe0WWnAyJZtukD29XSRuTTGkvAFjja0WEW2ifC39VnTH9Nwr+M7DNKK6sQA4TIYBZ+EWnK2a28puAiPa2K1wmbQJXyJxwu6lpVU4y8bDZv9fasC6/pdizcZeMDZ69dawL7T0hw9641zpTv6XZtlrqTMT8WzDegm/pD0WySMT8Q4b1Nodb8WV3V+iVb8WrEVrPCGz0bU6/4hqSDEvsv6pZoTL7Lxu60lKj1hCELu9LTyu2dFf0g0CNBJJExKrGzFuzOQzXNRopc0dKGGguqyNtwmPC3YC23FdPyoHGiRKtUDnoFetdKUbHC2X6Xlc9S47RBZVaysHOnEPgmwXNNmX9OdlhGulwYgYx1jWubWrESaekbZkyAlI9a08owHNe0c9R7WQyCHNAEw2+0WTtnbZJRadTHPDAYjXVRLpTMpuJs6RslLgFGjRqxmOaFjRKZPgybt2AJtLVw6gv8AlJhtdCidMCrDqmyc5VQbJC+xR4EVzYhY8sa4Fwc0tuIGwnJQ4NJIiNeXQ29MONWtMW1jLpEqXyTykRFHOc3GHSsdOZsvDjMyy34qbJUii0nwulDPQPo/FmolIeTLps+MztUygUZ0WuYVRwDCS3FuMr+kL7RfK4LSxxJFsM8cZ56sWvWlLSGzvezqlsltWlo/G2/15q5pcAlzgDDAmZSnhZK9aGwyMYV5vnnms3FjlBgC7psEtvxyW2CxwbWDmyFs5WA1Q0AmcgbdXKbAgkzNaEKonbO2Zlt3JQqOahM4fhMNv8DmgX58Zpo0iviyY0VmeE+2QmZFhlOerN62RpkQmh7CashK2fScNuakCCarWioTWeBYZm1ll9/okplMhNayEGPYXlhDzgOkRJpnjN0zlZYShpC5UIZ0WxYbiWNrkfw+DfdjPGY2GeimPNdwrwx0nfrvUukwzgYfgtGM/BGeaOUITg9wPNi03gi871TSjdZ4zTZ681gXWnpN1btUl8MifSYbPXmsJW+EzU81zsc7GnHwm7P0zTL82nRzUgQ/xQ9l+4bdWrJ1njQ8NueerE5XlFw8Juz0bckT/E3Us1LlZ4UPZ6NqC0/vQ+315q8nKE51l7dHehSnsMr2du3ehZuNTmvTEIQujsj8tOIoj5S/bQZg3HoxvTb1LiqS/H6PQ966/ujfKhusB+ng3/wR15/SHk4N6t3vTembW2JGyh6K1c6fwakPQtLtzdFKWTdSCx0x0lMfZdD1apNFjydOqw33GrhK+R/RVrRZc3Vq3wXzMpNv/SS1Ksq1oRPS8AdAgyxFlhyM1JgG1v7O/wDW1RaHK2dQdE7bcrBmpUK9tjdvGZ2LcdIlQweeEubH0l4sxAvMtq1UIEEyLB0XzM5YOxxGPBbqNRnRIwaxrSa87L5A29lurdnJlCbWc2IQCGvsY3nDMAiRAsAFtk9gsTa6RKK2Yd+zsaL52ze2+zCSdFo5MJzhV8NlpHR8BwE3XDwrtu9TqAITYcUPhguqiqCSTOsPCqiTbQLCSbD16YNNf8ncwQ4QYXtNx/dniTMzDbTmpRhFjsbBaxjWV676z7QXDozEsAbBfMgDaQtVIb0YY+j8EjH95w2Z4bFti0n6FrDCg2Pea0pGyrsIPwas6YWFkFvNNa4NILmurT6RHgkZzv27ArDSNTbJeAei3Afu5E+hKkw+kQGwwJkC/aNuKk8oUdk2iC5sQlrAQRUdOrcAb5zFgM8LVhyhR3MiOa9jWmZsOZEjdsP69diqyJRHC8MkRYSDbfcdYLS+AQbQwdStHwiGt8A9F2I2lKksnKxvgjqv9SmmdK19HIJ/ZHjK2WQOit7WFsYSDB05CU5gTI/RSaRA6Rsbh2huuK2lgEa5v7T/ANimk0raK12BYOi+ZE5nonHeEQoVjrIfgzFl1rR+hKm0eCNjfBfb/SRsWUKHY/ot8H/2YmjlC5ibC6TJzAlLbPGdlyFMLfo3GTPCbv8AH1xTV01p1iEIWEVPdefqRsn9Yg/2UhcA8TwGh713vdn9iNk/rMH+ykLgC3IaC55euWd+mW5DRRVyGpBBbkNFFXLVyywA2y4atWTDkL/0lksAyy4atTbabhf+klYsWNEddYNfFXdAq85DrtFWsC7cTPDYFztFvuGvirqjeL0Rq3gu2LtjV02OwUiTGEs5w9FpMMbASR0nWmdsuCh0GkuZOo1rAWvEhPY4yrXm7E+7BjfpQAPH9I9fao8A3yaLn/2us1ktNVlRhY6wSDRPOb232YALCCegTIHpNO/oOH6me9RoUUSNhuAwtNYG3ZKrLHFaIUYhssCZy2yb6yptNp7oraobLpAuJsErwL9vR2YojvMg2+VgtngBZsvn1KpfSJWStEz/APr3IdFNglb7pekKdJ0sKVFBtAB6LQcLQJHW5TKS4uiOmJkuNpMybQOwa21DXzE5b9datHyLiQ2wkkTsNpGFtysWVlzZk0SBMjvvOuClU2iPbVrhrZsaRMzkJk3AE9iyiU081DZzYFVrpkEitMnYR6b8FjS6RWLZQobSGNFgndO+e5WNM6UyGIpNYvaC21rAzBt1th6k2xoYpE6jiOcs6cjaSBc303LCk015il4ZDBFWQDWynJsrxNZt5Qe2kV5NBMS8NbiSNk7sVP4mmugvYCTzbrWPuiW3HENyP6pUcQ6kSbXtNUSLSHC9vhCQxI7U6HTYrSXNMiWvBIDdhwlZaEoFNitbEaCQHNE7c2jqsceKppiaMwwXvDmiTm2OBb+9iJgY44FNI06JzTm1nBpc0+Fb42N+A4IQdKhCFhFP3Zj6kbJ/WYP+OkLgC3LtyXf92n2I/wAzB/x0hcAW5dutBcsvXHP0y3LtzRVy7dyRGXbmiWXaoyAyy7t60AbBjt3IAsu7dYIA2Dt3IN0EWizt1tCuKJEkWyFs7LesKlZfdvt1lwU+iutaJWk2W8Bfl2Lri6Y1amJ9LdLpzJJwB/XHgq9rpXCV4sN99nZ2JUt3ScJEGZx1iZ8FEc/LE478+rqWrWtsg+6Td9u279FHabLp9f4fWsWm6zt4enisGDLty+C53JzuTJxy7c0EYSt39X6lYEZduaZGVu/WJCztNpEJ8vF7daCuaPI+L27lz+F3arCjxZYdu7NdMa6Y1cuhENbNuDpW5lOkNFkgPBGNxtJFw1ioYpQIALbQDbO+cyLNXLXEpAmbLd/vW9um1jFkXkhshYLbJWNFomdFZB7RFmQAK85m6UybpbMlTOpdps7d0kGlido2Y788k2nS2o4lOxo6LhMylMiqJA5/qiF4L7AJtsnLa02a2KpFJyyvxsG3am2lZdvvTZ0tCBzbjVHhNPhCfjCxvXK7FCr/AJSJXduaFdxdx3iEIWEU/dn9i/8AJg/46QuAIy7dZcF3/dp9iP8AMwf8dIXAHr0PguWXrjn6ZGR4570SyPFB69FEt+XZntUZICy48ffsTA2A37d08UhdjhrggZA3+pBkNx4+/dwWxjrrDx3yxyWrjrQTF4v1ditStStr37AZ79Y28FhPI44781g47J6ATHXft35paWhousPHhjvWLNx45etNmF+fo9KTLsdD1rLIIy7c0yMjPfrGSTpbDnxTd1z16UCN13attbI8d2a1GUsdX+hZHr1LNWVZWbYhzu279dSHPtN/HfmtQ67vWmcb9dexXpejLr7+O6SCdoPHfmsccffZJBliDl25qbTbKdmPHHjtTrZHj71hhj7/AIzT4ps2yL7MeOaa1m7HRQpcqdV6uhCF2d1P3afYjf8AaYN3/bpC4A9eh8F3/dn9ix+0wbv+3SFwBynnwXLL1xz9M/1aKPOkjzr/AEpcZfBRkC7xte5AynqU0YeNOzXBMX2Vr/VPrQLztaCeI8LU5dnpS87WgjztXdiAOVbXvTb/AFXn09qR/q0PWmP6r/Wn9DZh4WrvSsWXeNoD0psw8LV3pShnfoIA9c8eKZn+KevTJIyzz4pn+qevTJAjd42tBZH+rUlibsdaCyN/jakgxHXd6+xM3+NqaQ67vXrig4+Egfne+yWtyDnW1PXFLb4WpS1uQZY1tTQPDxvf8UedrQRh43v+KXna0EAbsZdl6EG7H0XoUqL3/qHSPuaN5j/aI/6h0j7mjeY/2i49C47v64d5frq6X3dRYrKkSj0VzKwdIsf4TQ4A/tMA53FQe+MeSUTzIvtVRITdOr+r3vjHklE8yL7VHfGPI6J5kX2qokKbp1V73xjySieZF9qgd0Q8jonmRfaqiQm6dVe98Y8konmRfao74x5JRPNi+1VEup7hoFDeY3yzmxV5tzOceWdEE86G2is6UuiJk4BNkyv6h98Y8konmRfao74x5JRPNi+1XQxKByez5ZMwCHQ2GiVYofVPyakOda2JNh59kMdIG0tbKT5jbSqHyZWdL5OIIdS+k2K4x5gU3mWsYXVSyo2jFpdIFxaJurOCnS7v65kd0Y8konmxfaoHdGPJKJ5sX2qvPknJ1flIAwui+XJ839A/R0gm2ta2xkiZivzQNhM7Sk0LkitE/YjwuaDItZpA+W80XEvmHFjaOXYhxhggFzgnRu/rj++IeR0TzIvtUd8Y8konmxfarrIXJnJzYkcO+SuYaXB5r6djg2jOca8jzwIsFtjnCYstmuS7sG0cUgGiBghGHDdJhJAcW9OYLnVTWn0axl1p0bv6O+IeR0TzIvtU++QeSUTzIvtVRIV3U6q974x5HRPMi+1R3xjySieZF9qqJCbp1V73xjySieZF9qg90Y8konmxfaqiXoX/AMbwKK+EWR2wjFfGcGc5B51xYxjS6q7m3hsq05GUyQltJlf1zXfGPJKJ5kX2qO+MeR0TzIvtV6O5lA6XQgj9z6hF23u+qfug3StnsXmndfzXyyKYAaITqjmBjSxknMa6bWkAgGc5EA2qTKru/rPviF3yOieZF9qhUaFU6oQhCMhCEIBCEIBCEIBd13N0bkwso4pNSuYESJGLnPHTEaIxjSRSGCtzYaebDWmUnVjOS4VClWV6QOQeS6rWiNAMWUcOb8oMiXl7qN9IS1kmsh1SQbS8VpEtBlv5G5HrDm3QHCUcuDqQZggu+TBodHhggtDpze20MtE+l5YhNLt23ctybyfEhNNIdCEb5XVc18bm2/J69FD3Ah/hAOiVbbWmKZksErKDybyU6o76ENfFhVpxqpax0GjE9E0mswc6+KD0YtWTgXNDay83Qmjb0ai8n8mV2w3to9j6rnGkPwonOG3n2sI+UzbObQbqwvVR3TUSgsojDR+b+UB7ecqRC41XPpQIA56I0gCHCu8Gbek/nJjkEJpNhCEKoEIQgFYUHlV0JhZUY9pnOtW8arWE2uFhqNsOxV6EHRnuzpBBEociJH9pdIj7zY46AVFS6QYji4gCxoAbYAGtDWgTJNgAWlCaNhCEIP/Z"/>
          <p:cNvSpPr>
            <a:spLocks noChangeAspect="1" noChangeArrowheads="1"/>
          </p:cNvSpPr>
          <p:nvPr/>
        </p:nvSpPr>
        <p:spPr bwMode="auto">
          <a:xfrm>
            <a:off x="1259682" y="748903"/>
            <a:ext cx="1329943" cy="132994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GB" sz="1350"/>
          </a:p>
        </p:txBody>
      </p:sp>
      <p:sp>
        <p:nvSpPr>
          <p:cNvPr id="4" name="Rectangle 3"/>
          <p:cNvSpPr/>
          <p:nvPr/>
        </p:nvSpPr>
        <p:spPr>
          <a:xfrm>
            <a:off x="2033718" y="4995175"/>
            <a:ext cx="5454606" cy="427040"/>
          </a:xfrm>
          <a:prstGeom prst="rect">
            <a:avLst/>
          </a:prstGeom>
        </p:spPr>
        <p:txBody>
          <a:bodyPr wrap="square">
            <a:spAutoFit/>
          </a:bodyPr>
          <a:lstStyle/>
          <a:p>
            <a:r>
              <a:rPr lang="en-GB" sz="1350" dirty="0"/>
              <a:t>J. Scott Long has posted a really good pdf version of a talk on the workflow   </a:t>
            </a:r>
            <a:r>
              <a:rPr lang="en-GB" sz="825" dirty="0"/>
              <a:t>http://www.ihrp.uic.edu/files/Workflow%20Slides%20JSLong%20110410.pdf</a:t>
            </a:r>
          </a:p>
        </p:txBody>
      </p:sp>
    </p:spTree>
    <p:extLst>
      <p:ext uri="{BB962C8B-B14F-4D97-AF65-F5344CB8AC3E}">
        <p14:creationId xmlns:p14="http://schemas.microsoft.com/office/powerpoint/2010/main" val="173544350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5767" y="2186862"/>
            <a:ext cx="3897073" cy="23762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6" name="Content Placeholder 2"/>
          <p:cNvSpPr txBox="1">
            <a:spLocks/>
          </p:cNvSpPr>
          <p:nvPr/>
        </p:nvSpPr>
        <p:spPr>
          <a:xfrm>
            <a:off x="1547664" y="1376773"/>
            <a:ext cx="6021288" cy="676682"/>
          </a:xfrm>
          <a:prstGeom prst="rect">
            <a:avLst/>
          </a:prstGeom>
        </p:spPr>
        <p:txBody>
          <a:bodyPr vert="horz" lIns="68580" tIns="34290" rIns="68580" bIns="3429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3000" dirty="0"/>
              <a:t>The best habit that you can get into </a:t>
            </a:r>
          </a:p>
          <a:p>
            <a:endParaRPr lang="en-GB" sz="2400" dirty="0"/>
          </a:p>
        </p:txBody>
      </p:sp>
      <p:sp>
        <p:nvSpPr>
          <p:cNvPr id="7" name="Content Placeholder 2"/>
          <p:cNvSpPr>
            <a:spLocks noGrp="1"/>
          </p:cNvSpPr>
          <p:nvPr>
            <p:ph idx="1"/>
          </p:nvPr>
        </p:nvSpPr>
        <p:spPr>
          <a:xfrm>
            <a:off x="2465766" y="4888464"/>
            <a:ext cx="4833156" cy="1108730"/>
          </a:xfrm>
        </p:spPr>
        <p:txBody>
          <a:bodyPr>
            <a:normAutofit/>
          </a:bodyPr>
          <a:lstStyle/>
          <a:p>
            <a:pPr marL="0" indent="0">
              <a:buNone/>
            </a:pPr>
            <a:r>
              <a:rPr lang="en-GB" sz="3000" dirty="0"/>
              <a:t>is to get into good habits!</a:t>
            </a:r>
          </a:p>
          <a:p>
            <a:endParaRPr lang="en-GB" dirty="0"/>
          </a:p>
        </p:txBody>
      </p:sp>
    </p:spTree>
    <p:extLst>
      <p:ext uri="{BB962C8B-B14F-4D97-AF65-F5344CB8AC3E}">
        <p14:creationId xmlns:p14="http://schemas.microsoft.com/office/powerpoint/2010/main" val="35023372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1" y="2290158"/>
            <a:ext cx="6858000" cy="3129153"/>
          </a:xfrm>
        </p:spPr>
        <p:txBody>
          <a:bodyPr>
            <a:normAutofit fontScale="85000" lnSpcReduction="20000"/>
          </a:bodyPr>
          <a:lstStyle/>
          <a:p>
            <a:pPr marL="0" indent="0">
              <a:buNone/>
            </a:pPr>
            <a:r>
              <a:rPr lang="en-GB" sz="2700" dirty="0" err="1"/>
              <a:t>Drukker’s</a:t>
            </a:r>
            <a:r>
              <a:rPr lang="en-GB" sz="2700" dirty="0"/>
              <a:t> dictum: Never type anything that you can obtain from a saved result</a:t>
            </a:r>
          </a:p>
          <a:p>
            <a:pPr marL="0" indent="0">
              <a:buNone/>
            </a:pPr>
            <a:endParaRPr lang="en-GB" sz="2700" dirty="0"/>
          </a:p>
          <a:p>
            <a:pPr marL="0" indent="0">
              <a:buNone/>
            </a:pPr>
            <a:r>
              <a:rPr lang="en-GB" dirty="0"/>
              <a:t>My dictum (Gayle’s dictum): </a:t>
            </a:r>
          </a:p>
          <a:p>
            <a:pPr marL="0" indent="0">
              <a:buNone/>
            </a:pPr>
            <a:r>
              <a:rPr lang="en-GB" dirty="0"/>
              <a:t>You can’t be too fit or have too many publications</a:t>
            </a:r>
          </a:p>
          <a:p>
            <a:pPr marL="0" indent="0">
              <a:buNone/>
            </a:pPr>
            <a:endParaRPr lang="en-GB" dirty="0"/>
          </a:p>
          <a:p>
            <a:pPr marL="0" indent="0">
              <a:buNone/>
            </a:pPr>
            <a:r>
              <a:rPr lang="en-GB" dirty="0"/>
              <a:t>However…</a:t>
            </a:r>
          </a:p>
          <a:p>
            <a:pPr marL="0" indent="0">
              <a:buNone/>
            </a:pPr>
            <a:endParaRPr lang="en-GB" i="1" dirty="0"/>
          </a:p>
        </p:txBody>
      </p:sp>
      <p:sp>
        <p:nvSpPr>
          <p:cNvPr id="4" name="Title 1"/>
          <p:cNvSpPr>
            <a:spLocks noGrp="1"/>
          </p:cNvSpPr>
          <p:nvPr>
            <p:ph type="title"/>
          </p:nvPr>
        </p:nvSpPr>
        <p:spPr>
          <a:xfrm>
            <a:off x="1143001" y="857250"/>
            <a:ext cx="6869061" cy="857250"/>
          </a:xfrm>
          <a:solidFill>
            <a:schemeClr val="bg1"/>
          </a:solidFill>
        </p:spPr>
        <p:txBody>
          <a:bodyPr/>
          <a:lstStyle/>
          <a:p>
            <a:r>
              <a:rPr lang="en-GB" dirty="0" smtClean="0"/>
              <a:t>The Workflow</a:t>
            </a:r>
            <a:endParaRPr lang="en-GB" dirty="0"/>
          </a:p>
        </p:txBody>
      </p:sp>
    </p:spTree>
    <p:extLst>
      <p:ext uri="{BB962C8B-B14F-4D97-AF65-F5344CB8AC3E}">
        <p14:creationId xmlns:p14="http://schemas.microsoft.com/office/powerpoint/2010/main" val="35567707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5916" y="933366"/>
            <a:ext cx="3969060" cy="2765665"/>
          </a:xfrm>
        </p:spPr>
        <p:txBody>
          <a:bodyPr>
            <a:normAutofit lnSpcReduction="10000"/>
          </a:bodyPr>
          <a:lstStyle/>
          <a:p>
            <a:pPr lvl="0"/>
            <a:endParaRPr lang="en-US" sz="1500" dirty="0"/>
          </a:p>
          <a:p>
            <a:pPr lvl="0"/>
            <a:r>
              <a:rPr lang="en-US" sz="1500" dirty="0"/>
              <a:t>500+ scientific publications in peer reviewed journals (15,000+ citations and an H-index of 66)</a:t>
            </a:r>
            <a:endParaRPr lang="en-GB" sz="1500" dirty="0"/>
          </a:p>
          <a:p>
            <a:pPr lvl="0"/>
            <a:endParaRPr lang="en-US" sz="1500" dirty="0"/>
          </a:p>
          <a:p>
            <a:pPr lvl="0"/>
            <a:r>
              <a:rPr lang="en-US" sz="1500" dirty="0"/>
              <a:t>Has run more than 70 marathon and ultra-marathon races, including seven 90km Comrades Marathons and fifteen 56km Two Oceans Marathons  </a:t>
            </a:r>
          </a:p>
          <a:p>
            <a:pPr lvl="0"/>
            <a:endParaRPr lang="en-US" sz="1500" dirty="0"/>
          </a:p>
          <a:p>
            <a:pPr marL="0" indent="0">
              <a:buNone/>
            </a:pPr>
            <a:r>
              <a:rPr lang="en-US" sz="1500" dirty="0"/>
              <a:t>http://www.essm.uct.ac.za/ESSM/Tim_Noakes</a:t>
            </a:r>
            <a:endParaRPr lang="en-GB" sz="1500" dirty="0"/>
          </a:p>
        </p:txBody>
      </p:sp>
      <p:pic>
        <p:nvPicPr>
          <p:cNvPr id="1026" name="Picture 2" descr="Dr. Tim Noakes at West Point 13 Nov 09.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554915">
            <a:off x="1108922" y="1118046"/>
            <a:ext cx="1566174" cy="21691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7" name="Rectangle 5"/>
          <p:cNvSpPr>
            <a:spLocks noChangeArrowheads="1"/>
          </p:cNvSpPr>
          <p:nvPr/>
        </p:nvSpPr>
        <p:spPr bwMode="auto">
          <a:xfrm>
            <a:off x="1215010" y="2526723"/>
            <a:ext cx="65" cy="86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514350"/>
            <a:endParaRPr lang="en-US" altLang="en-US" sz="563" dirty="0">
              <a:solidFill>
                <a:srgbClr val="000000"/>
              </a:solidFill>
              <a:cs typeface="Arial" panose="020B0604020202020204" pitchFamily="34" charset="0"/>
            </a:endParaRPr>
          </a:p>
        </p:txBody>
      </p:sp>
      <p:pic>
        <p:nvPicPr>
          <p:cNvPr id="5126" name="Picture 6" descr="https://scholar.google.co.uk/citations?view_op=view_photo&amp;user=5EMVIoEAAAAJ&amp;citpid=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160867">
            <a:off x="1165515" y="3689140"/>
            <a:ext cx="2273123" cy="20155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9" name="TextBox 8"/>
          <p:cNvSpPr txBox="1"/>
          <p:nvPr/>
        </p:nvSpPr>
        <p:spPr>
          <a:xfrm>
            <a:off x="3840342" y="4131078"/>
            <a:ext cx="3969060" cy="1708160"/>
          </a:xfrm>
          <a:prstGeom prst="rect">
            <a:avLst/>
          </a:prstGeom>
          <a:noFill/>
        </p:spPr>
        <p:txBody>
          <a:bodyPr wrap="square" rtlCol="0">
            <a:spAutoFit/>
          </a:bodyPr>
          <a:lstStyle/>
          <a:p>
            <a:pPr marL="214313" indent="-214313">
              <a:buFont typeface="Arial" panose="020B0604020202020204" pitchFamily="34" charset="0"/>
              <a:buChar char="•"/>
            </a:pPr>
            <a:r>
              <a:rPr lang="en-GB" sz="1500" dirty="0"/>
              <a:t>Over 20 Ultra Marathons including the Western States 100 mile race</a:t>
            </a:r>
          </a:p>
          <a:p>
            <a:endParaRPr lang="en-GB" sz="1500" dirty="0"/>
          </a:p>
          <a:p>
            <a:pPr marL="214313" indent="-214313">
              <a:buFont typeface="Arial" panose="020B0604020202020204" pitchFamily="34" charset="0"/>
              <a:buChar char="•"/>
            </a:pPr>
            <a:r>
              <a:rPr lang="en-GB" sz="1500" dirty="0"/>
              <a:t>1480 citations since 2011</a:t>
            </a:r>
          </a:p>
          <a:p>
            <a:pPr marL="214313" indent="-214313">
              <a:buFont typeface="Arial" panose="020B0604020202020204" pitchFamily="34" charset="0"/>
              <a:buChar char="•"/>
            </a:pPr>
            <a:endParaRPr lang="en-GB" sz="1500" dirty="0"/>
          </a:p>
          <a:p>
            <a:r>
              <a:rPr lang="en-GB" sz="1500" dirty="0"/>
              <a:t>https://www.stat.berkeley.edu/~stark/index.html</a:t>
            </a:r>
          </a:p>
        </p:txBody>
      </p:sp>
    </p:spTree>
    <p:extLst>
      <p:ext uri="{BB962C8B-B14F-4D97-AF65-F5344CB8AC3E}">
        <p14:creationId xmlns:p14="http://schemas.microsoft.com/office/powerpoint/2010/main" val="323201794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808820"/>
            <a:ext cx="6858000" cy="4050450"/>
          </a:xfrm>
        </p:spPr>
        <p:txBody>
          <a:bodyPr>
            <a:normAutofit lnSpcReduction="10000"/>
          </a:bodyPr>
          <a:lstStyle/>
          <a:p>
            <a:pPr marL="0" indent="0">
              <a:buNone/>
            </a:pPr>
            <a:r>
              <a:rPr lang="en-GB" sz="2700" i="1" dirty="0"/>
              <a:t>It is always easier to document today than it is tomorrow!</a:t>
            </a:r>
          </a:p>
          <a:p>
            <a:pPr marL="0" indent="0">
              <a:buNone/>
            </a:pPr>
            <a:endParaRPr lang="en-GB" sz="2700" i="1" dirty="0"/>
          </a:p>
          <a:p>
            <a:pPr marL="0" indent="0">
              <a:buNone/>
            </a:pPr>
            <a:r>
              <a:rPr lang="en-GB" sz="2700" i="1" dirty="0"/>
              <a:t>Corollary 1: </a:t>
            </a:r>
          </a:p>
          <a:p>
            <a:pPr marL="0" indent="0">
              <a:buNone/>
            </a:pPr>
            <a:r>
              <a:rPr lang="en-GB" sz="2700" i="1" dirty="0"/>
              <a:t>Nobody likes to write documentation</a:t>
            </a:r>
          </a:p>
          <a:p>
            <a:pPr marL="0" indent="0">
              <a:buNone/>
            </a:pPr>
            <a:endParaRPr lang="en-GB" sz="2700" i="1" dirty="0"/>
          </a:p>
          <a:p>
            <a:pPr marL="0" indent="0">
              <a:buNone/>
            </a:pPr>
            <a:r>
              <a:rPr lang="en-GB" sz="2700" i="1" dirty="0"/>
              <a:t>Corollary 2:</a:t>
            </a:r>
          </a:p>
          <a:p>
            <a:pPr marL="0" indent="0">
              <a:buNone/>
            </a:pPr>
            <a:r>
              <a:rPr lang="en-GB" sz="2700" i="1" dirty="0"/>
              <a:t>Nobody every regrets having written documentation</a:t>
            </a:r>
          </a:p>
        </p:txBody>
      </p:sp>
      <p:sp>
        <p:nvSpPr>
          <p:cNvPr id="4" name="Title 1"/>
          <p:cNvSpPr>
            <a:spLocks noGrp="1"/>
          </p:cNvSpPr>
          <p:nvPr>
            <p:ph type="title"/>
          </p:nvPr>
        </p:nvSpPr>
        <p:spPr>
          <a:xfrm>
            <a:off x="1143000" y="857250"/>
            <a:ext cx="6869061" cy="857250"/>
          </a:xfrm>
          <a:solidFill>
            <a:schemeClr val="bg1"/>
          </a:solidFill>
          <a:ln>
            <a:solidFill>
              <a:schemeClr val="bg1"/>
            </a:solidFill>
          </a:ln>
        </p:spPr>
        <p:txBody>
          <a:bodyPr/>
          <a:lstStyle/>
          <a:p>
            <a:pPr algn="ctr"/>
            <a:r>
              <a:rPr lang="en-GB" dirty="0" smtClean="0"/>
              <a:t>Long’s Law</a:t>
            </a:r>
            <a:endParaRPr lang="en-GB" dirty="0"/>
          </a:p>
        </p:txBody>
      </p:sp>
    </p:spTree>
    <p:extLst>
      <p:ext uri="{BB962C8B-B14F-4D97-AF65-F5344CB8AC3E}">
        <p14:creationId xmlns:p14="http://schemas.microsoft.com/office/powerpoint/2010/main" val="34723342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808820"/>
            <a:ext cx="6858000" cy="4191930"/>
          </a:xfrm>
        </p:spPr>
        <p:txBody>
          <a:bodyPr>
            <a:normAutofit/>
          </a:bodyPr>
          <a:lstStyle/>
          <a:p>
            <a:pPr marL="0" indent="0">
              <a:buNone/>
            </a:pPr>
            <a:r>
              <a:rPr lang="en-GB" sz="2700" i="1" dirty="0"/>
              <a:t>Has anyone in the history of data analysis ever said</a:t>
            </a:r>
          </a:p>
          <a:p>
            <a:pPr marL="0" indent="0">
              <a:buNone/>
            </a:pPr>
            <a:r>
              <a:rPr lang="en-GB" sz="2700" i="1" dirty="0"/>
              <a:t>	“these files are too well documented”</a:t>
            </a:r>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4830" y="3432634"/>
            <a:ext cx="1835944" cy="25860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1"/>
          <p:cNvSpPr txBox="1">
            <a:spLocks/>
          </p:cNvSpPr>
          <p:nvPr/>
        </p:nvSpPr>
        <p:spPr>
          <a:xfrm>
            <a:off x="1143000" y="857250"/>
            <a:ext cx="6869061" cy="857250"/>
          </a:xfrm>
          <a:prstGeom prst="rect">
            <a:avLst/>
          </a:prstGeom>
          <a:solidFill>
            <a:schemeClr val="bg1"/>
          </a:solidFill>
          <a:ln>
            <a:solidFill>
              <a:schemeClr val="bg1"/>
            </a:solidFill>
          </a:ln>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300"/>
              <a:t>Long’s Law</a:t>
            </a:r>
            <a:endParaRPr lang="en-GB" sz="3300" dirty="0"/>
          </a:p>
        </p:txBody>
      </p:sp>
    </p:spTree>
    <p:extLst>
      <p:ext uri="{BB962C8B-B14F-4D97-AF65-F5344CB8AC3E}">
        <p14:creationId xmlns:p14="http://schemas.microsoft.com/office/powerpoint/2010/main" val="302020362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881423"/>
            <a:ext cx="6858000" cy="5143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7256051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43001" y="857250"/>
            <a:ext cx="6854957" cy="5143500"/>
          </a:xfrm>
          <a:prstGeom prst="rect">
            <a:avLst/>
          </a:prstGeom>
        </p:spPr>
      </p:pic>
    </p:spTree>
    <p:extLst>
      <p:ext uri="{BB962C8B-B14F-4D97-AF65-F5344CB8AC3E}">
        <p14:creationId xmlns:p14="http://schemas.microsoft.com/office/powerpoint/2010/main" val="5958246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Why are we here today?</a:t>
            </a:r>
          </a:p>
        </p:txBody>
      </p:sp>
      <p:sp>
        <p:nvSpPr>
          <p:cNvPr id="3" name="Content Placeholder 2"/>
          <p:cNvSpPr>
            <a:spLocks noGrp="1"/>
          </p:cNvSpPr>
          <p:nvPr>
            <p:ph idx="1"/>
          </p:nvPr>
        </p:nvSpPr>
        <p:spPr/>
        <p:txBody>
          <a:bodyPr>
            <a:normAutofit/>
          </a:bodyPr>
          <a:lstStyle/>
          <a:p>
            <a:pPr marL="0" indent="0">
              <a:buNone/>
            </a:pPr>
            <a:r>
              <a:rPr lang="en-GB" dirty="0" smtClean="0"/>
              <a:t>U.K. Industrial Strategy aims to </a:t>
            </a:r>
            <a:r>
              <a:rPr lang="en-GB" dirty="0"/>
              <a:t>utilise big data to improve economic performance and increase </a:t>
            </a:r>
            <a:r>
              <a:rPr lang="en-GB" dirty="0" smtClean="0"/>
              <a:t>productivity.</a:t>
            </a:r>
          </a:p>
          <a:p>
            <a:pPr marL="0" indent="0">
              <a:buNone/>
            </a:pPr>
            <a:r>
              <a:rPr lang="en-GB" dirty="0" smtClean="0"/>
              <a:t>Major barrier is the lack of a suitably trained workforce.</a:t>
            </a:r>
          </a:p>
          <a:p>
            <a:pPr marL="0" indent="0">
              <a:buNone/>
            </a:pPr>
            <a:r>
              <a:rPr lang="en-GB" dirty="0" smtClean="0"/>
              <a:t>U.K. social </a:t>
            </a:r>
            <a:r>
              <a:rPr lang="en-GB" dirty="0"/>
              <a:t>s</a:t>
            </a:r>
            <a:r>
              <a:rPr lang="en-GB" dirty="0" smtClean="0"/>
              <a:t>cience stakeholders (e.g. ESRC, Nuffield) believe this discipline can make a major contribution to Industrial Strategy.</a:t>
            </a:r>
          </a:p>
          <a:p>
            <a:pPr marL="0" indent="0">
              <a:buNone/>
            </a:pPr>
            <a:endParaRPr lang="en-GB" dirty="0"/>
          </a:p>
          <a:p>
            <a:pPr marL="0" indent="0">
              <a:buNone/>
            </a:pPr>
            <a:endParaRPr lang="en-GB" dirty="0"/>
          </a:p>
        </p:txBody>
      </p:sp>
    </p:spTree>
    <p:extLst>
      <p:ext uri="{BB962C8B-B14F-4D97-AF65-F5344CB8AC3E}">
        <p14:creationId xmlns:p14="http://schemas.microsoft.com/office/powerpoint/2010/main" val="367907656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057400"/>
            <a:ext cx="6858000" cy="3693858"/>
          </a:xfrm>
        </p:spPr>
        <p:txBody>
          <a:bodyPr>
            <a:normAutofit/>
          </a:bodyPr>
          <a:lstStyle/>
          <a:p>
            <a:r>
              <a:rPr lang="en-GB" sz="2700" dirty="0"/>
              <a:t>Improving the workflow with a modest amount of effort</a:t>
            </a:r>
          </a:p>
          <a:p>
            <a:endParaRPr lang="en-GB" sz="2700" dirty="0"/>
          </a:p>
          <a:p>
            <a:r>
              <a:rPr lang="en-GB" sz="2700" dirty="0"/>
              <a:t>The less experience you have the better</a:t>
            </a:r>
          </a:p>
          <a:p>
            <a:pPr lvl="1"/>
            <a:r>
              <a:rPr lang="en-GB" dirty="0"/>
              <a:t>s</a:t>
            </a:r>
            <a:r>
              <a:rPr lang="en-GB" dirty="0" smtClean="0"/>
              <a:t>tart from the very beginning</a:t>
            </a:r>
          </a:p>
          <a:p>
            <a:pPr marL="342900" lvl="1" indent="0">
              <a:buNone/>
            </a:pPr>
            <a:endParaRPr lang="en-GB" dirty="0"/>
          </a:p>
        </p:txBody>
      </p:sp>
    </p:spTree>
    <p:extLst>
      <p:ext uri="{BB962C8B-B14F-4D97-AF65-F5344CB8AC3E}">
        <p14:creationId xmlns:p14="http://schemas.microsoft.com/office/powerpoint/2010/main" val="408130439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057401"/>
            <a:ext cx="6858000" cy="3394472"/>
          </a:xfrm>
        </p:spPr>
        <p:txBody>
          <a:bodyPr>
            <a:normAutofit/>
          </a:bodyPr>
          <a:lstStyle/>
          <a:p>
            <a:pPr marL="0" indent="0">
              <a:buNone/>
            </a:pPr>
            <a:r>
              <a:rPr lang="en-GB" sz="2700" dirty="0"/>
              <a:t>ALL SERIOUS WORK </a:t>
            </a:r>
            <a:r>
              <a:rPr lang="en-GB" sz="2700" u="sng" dirty="0"/>
              <a:t>MUST</a:t>
            </a:r>
            <a:r>
              <a:rPr lang="en-GB" sz="2700" dirty="0"/>
              <a:t> BE REPRODUCIBLE!</a:t>
            </a:r>
          </a:p>
          <a:p>
            <a:pPr marL="0" indent="0">
              <a:buNone/>
            </a:pPr>
            <a:endParaRPr lang="en-GB" sz="2700" u="sng" dirty="0"/>
          </a:p>
          <a:p>
            <a:pPr marL="0" indent="0">
              <a:buNone/>
            </a:pPr>
            <a:r>
              <a:rPr lang="en-GB" sz="2700" dirty="0"/>
              <a:t>There </a:t>
            </a:r>
            <a:r>
              <a:rPr lang="en-GB" sz="2700" u="sng" dirty="0"/>
              <a:t>MUST</a:t>
            </a:r>
            <a:r>
              <a:rPr lang="en-GB" sz="2700" dirty="0"/>
              <a:t> be an audit trail</a:t>
            </a:r>
          </a:p>
          <a:p>
            <a:pPr marL="0" indent="0">
              <a:buNone/>
            </a:pPr>
            <a:endParaRPr lang="en-GB" sz="2700" dirty="0"/>
          </a:p>
        </p:txBody>
      </p:sp>
    </p:spTree>
    <p:extLst>
      <p:ext uri="{BB962C8B-B14F-4D97-AF65-F5344CB8AC3E}">
        <p14:creationId xmlns:p14="http://schemas.microsoft.com/office/powerpoint/2010/main" val="100225550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Why is it all so difficult</a:t>
            </a:r>
            <a:r>
              <a:rPr lang="en-GB" dirty="0" smtClean="0"/>
              <a:t>?</a:t>
            </a:r>
            <a:endParaRPr lang="en-GB" dirty="0"/>
          </a:p>
        </p:txBody>
      </p:sp>
      <p:sp>
        <p:nvSpPr>
          <p:cNvPr id="3" name="Content Placeholder 2"/>
          <p:cNvSpPr>
            <a:spLocks noGrp="1"/>
          </p:cNvSpPr>
          <p:nvPr>
            <p:ph idx="1"/>
          </p:nvPr>
        </p:nvSpPr>
        <p:spPr/>
        <p:txBody>
          <a:bodyPr>
            <a:normAutofit/>
          </a:bodyPr>
          <a:lstStyle/>
          <a:p>
            <a:pPr marL="0" indent="0">
              <a:buNone/>
            </a:pPr>
            <a:endParaRPr lang="en-GB" sz="2700" dirty="0"/>
          </a:p>
          <a:p>
            <a:pPr marL="0" indent="0">
              <a:buNone/>
            </a:pPr>
            <a:r>
              <a:rPr lang="en-GB" sz="2700" dirty="0"/>
              <a:t>Social science data tends to come in messy formats</a:t>
            </a:r>
          </a:p>
          <a:p>
            <a:pPr marL="0" indent="0">
              <a:buNone/>
            </a:pPr>
            <a:endParaRPr lang="en-GB" sz="2700" dirty="0"/>
          </a:p>
          <a:p>
            <a:pPr marL="0" indent="0">
              <a:buNone/>
            </a:pPr>
            <a:r>
              <a:rPr lang="en-GB" sz="2700" dirty="0"/>
              <a:t>Administrative data often is even more complex in nature than social survey data</a:t>
            </a:r>
          </a:p>
          <a:p>
            <a:pPr marL="0" indent="0">
              <a:buNone/>
            </a:pPr>
            <a:endParaRPr lang="en-GB" sz="2700" dirty="0"/>
          </a:p>
        </p:txBody>
      </p:sp>
    </p:spTree>
    <p:extLst>
      <p:ext uri="{BB962C8B-B14F-4D97-AF65-F5344CB8AC3E}">
        <p14:creationId xmlns:p14="http://schemas.microsoft.com/office/powerpoint/2010/main" val="110250355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40769" y="1341782"/>
            <a:ext cx="6858000" cy="3943350"/>
          </a:xfrm>
        </p:spPr>
        <p:txBody>
          <a:bodyPr>
            <a:normAutofit/>
          </a:bodyPr>
          <a:lstStyle/>
          <a:p>
            <a:pPr marL="0" indent="0">
              <a:buNone/>
            </a:pPr>
            <a:r>
              <a:rPr lang="en-GB" sz="2700" dirty="0"/>
              <a:t>Minor decisions have major consequences…</a:t>
            </a:r>
          </a:p>
          <a:p>
            <a:pPr marL="0" indent="0">
              <a:buNone/>
            </a:pPr>
            <a:endParaRPr lang="en-GB" sz="2700" dirty="0"/>
          </a:p>
          <a:p>
            <a:pPr marL="1071563" indent="0">
              <a:buNone/>
            </a:pPr>
            <a:r>
              <a:rPr lang="en-GB" sz="2700" dirty="0"/>
              <a:t>Which cases?</a:t>
            </a:r>
          </a:p>
          <a:p>
            <a:pPr marL="1071563" indent="0">
              <a:buNone/>
            </a:pPr>
            <a:r>
              <a:rPr lang="en-GB" sz="2700" dirty="0"/>
              <a:t>Which variables?</a:t>
            </a:r>
          </a:p>
          <a:p>
            <a:pPr marL="1071563" indent="0">
              <a:buNone/>
            </a:pPr>
            <a:r>
              <a:rPr lang="en-GB" sz="2700" dirty="0"/>
              <a:t>How to code (e.g. education)?</a:t>
            </a:r>
          </a:p>
          <a:p>
            <a:pPr marL="1071563" indent="0">
              <a:buNone/>
            </a:pPr>
            <a:r>
              <a:rPr lang="en-GB" sz="2700" dirty="0"/>
              <a:t>How to recode?</a:t>
            </a:r>
          </a:p>
          <a:p>
            <a:pPr marL="1071563" indent="0">
              <a:buNone/>
            </a:pPr>
            <a:r>
              <a:rPr lang="en-GB" sz="2700" dirty="0"/>
              <a:t>Where do I truncate?</a:t>
            </a:r>
          </a:p>
          <a:p>
            <a:pPr marL="0" indent="0">
              <a:buNone/>
            </a:pPr>
            <a:endParaRPr lang="en-GB" sz="2700" dirty="0"/>
          </a:p>
        </p:txBody>
      </p:sp>
    </p:spTree>
    <p:extLst>
      <p:ext uri="{BB962C8B-B14F-4D97-AF65-F5344CB8AC3E}">
        <p14:creationId xmlns:p14="http://schemas.microsoft.com/office/powerpoint/2010/main" val="338537417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057400"/>
            <a:ext cx="6858000" cy="3943350"/>
          </a:xfrm>
        </p:spPr>
        <p:txBody>
          <a:bodyPr>
            <a:normAutofit/>
          </a:bodyPr>
          <a:lstStyle/>
          <a:p>
            <a:pPr marL="0" indent="0">
              <a:buNone/>
            </a:pPr>
            <a:r>
              <a:rPr lang="en-GB" sz="2700" dirty="0"/>
              <a:t>Minor decisions have major consequences…</a:t>
            </a:r>
          </a:p>
          <a:p>
            <a:pPr marL="0" indent="0">
              <a:buNone/>
            </a:pPr>
            <a:endParaRPr lang="en-GB" sz="2700" dirty="0"/>
          </a:p>
          <a:p>
            <a:pPr marL="0" indent="0">
              <a:buNone/>
            </a:pPr>
            <a:r>
              <a:rPr lang="en-GB" sz="1800" dirty="0"/>
              <a:t>Which cases?</a:t>
            </a:r>
          </a:p>
          <a:p>
            <a:pPr marL="0" indent="0">
              <a:buNone/>
            </a:pPr>
            <a:r>
              <a:rPr lang="en-GB" sz="1800" dirty="0"/>
              <a:t>Which variables?</a:t>
            </a:r>
          </a:p>
          <a:p>
            <a:pPr marL="0" indent="0">
              <a:buNone/>
            </a:pPr>
            <a:r>
              <a:rPr lang="en-GB" sz="1800" dirty="0"/>
              <a:t>How to code (e.g. education)?</a:t>
            </a:r>
          </a:p>
          <a:p>
            <a:pPr marL="0" indent="0">
              <a:buNone/>
            </a:pPr>
            <a:r>
              <a:rPr lang="en-GB" sz="1800" dirty="0"/>
              <a:t>How to recode?</a:t>
            </a:r>
          </a:p>
          <a:p>
            <a:pPr marL="0" indent="0">
              <a:buNone/>
            </a:pPr>
            <a:r>
              <a:rPr lang="en-GB" sz="1800" dirty="0"/>
              <a:t>Where do I truncate?</a:t>
            </a:r>
          </a:p>
          <a:p>
            <a:pPr marL="0" indent="0">
              <a:buNone/>
            </a:pPr>
            <a:endParaRPr lang="en-GB" sz="2700" dirty="0"/>
          </a:p>
          <a:p>
            <a:pPr marL="0" indent="0">
              <a:buNone/>
            </a:pPr>
            <a:r>
              <a:rPr lang="en-GB" sz="2700" dirty="0"/>
              <a:t>Can I trace these decisions in my audit trail?</a:t>
            </a:r>
          </a:p>
        </p:txBody>
      </p:sp>
    </p:spTree>
    <p:extLst>
      <p:ext uri="{BB962C8B-B14F-4D97-AF65-F5344CB8AC3E}">
        <p14:creationId xmlns:p14="http://schemas.microsoft.com/office/powerpoint/2010/main" val="19944979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385646" y="998730"/>
            <a:ext cx="6156684" cy="4762335"/>
          </a:xfrm>
          <a:prstGeom prst="rect">
            <a:avLst/>
          </a:prstGeom>
          <a:noFill/>
          <a:ln>
            <a:noFill/>
          </a:ln>
        </p:spPr>
      </p:pic>
    </p:spTree>
    <p:extLst>
      <p:ext uri="{BB962C8B-B14F-4D97-AF65-F5344CB8AC3E}">
        <p14:creationId xmlns:p14="http://schemas.microsoft.com/office/powerpoint/2010/main" val="45335142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File Naming Protocols</a:t>
            </a:r>
            <a:br>
              <a:rPr lang="en-GB" dirty="0" smtClean="0"/>
            </a:br>
            <a:endParaRPr lang="en-GB" dirty="0"/>
          </a:p>
        </p:txBody>
      </p:sp>
      <p:sp>
        <p:nvSpPr>
          <p:cNvPr id="3" name="Content Placeholder 2"/>
          <p:cNvSpPr>
            <a:spLocks noGrp="1"/>
          </p:cNvSpPr>
          <p:nvPr>
            <p:ph idx="1"/>
          </p:nvPr>
        </p:nvSpPr>
        <p:spPr/>
        <p:txBody>
          <a:bodyPr>
            <a:normAutofit/>
          </a:bodyPr>
          <a:lstStyle/>
          <a:p>
            <a:pPr marL="0" indent="0">
              <a:buNone/>
            </a:pPr>
            <a:endParaRPr lang="en-GB" dirty="0" smtClean="0"/>
          </a:p>
          <a:p>
            <a:pPr marL="0" indent="0">
              <a:buNone/>
            </a:pPr>
            <a:r>
              <a:rPr lang="en-GB" dirty="0" smtClean="0"/>
              <a:t>File </a:t>
            </a:r>
            <a:r>
              <a:rPr lang="en-GB" dirty="0"/>
              <a:t>Name = </a:t>
            </a:r>
            <a:endParaRPr lang="en-GB" dirty="0" smtClean="0"/>
          </a:p>
          <a:p>
            <a:pPr marL="0" indent="0">
              <a:buNone/>
            </a:pPr>
            <a:r>
              <a:rPr lang="en-GB" dirty="0" err="1" smtClean="0"/>
              <a:t>name_date_depositor's</a:t>
            </a:r>
            <a:r>
              <a:rPr lang="en-GB" dirty="0" smtClean="0"/>
              <a:t> </a:t>
            </a:r>
            <a:r>
              <a:rPr lang="en-GB" dirty="0" err="1" smtClean="0"/>
              <a:t>initials_version_type</a:t>
            </a:r>
            <a:endParaRPr lang="en-GB" dirty="0"/>
          </a:p>
        </p:txBody>
      </p:sp>
    </p:spTree>
    <p:extLst>
      <p:ext uri="{BB962C8B-B14F-4D97-AF65-F5344CB8AC3E}">
        <p14:creationId xmlns:p14="http://schemas.microsoft.com/office/powerpoint/2010/main" val="123251706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File Naming Protocols</a:t>
            </a:r>
            <a:endParaRPr lang="en-GB" dirty="0"/>
          </a:p>
        </p:txBody>
      </p:sp>
      <p:sp>
        <p:nvSpPr>
          <p:cNvPr id="3" name="Content Placeholder 2"/>
          <p:cNvSpPr>
            <a:spLocks noGrp="1"/>
          </p:cNvSpPr>
          <p:nvPr>
            <p:ph idx="1"/>
          </p:nvPr>
        </p:nvSpPr>
        <p:spPr/>
        <p:txBody>
          <a:bodyPr>
            <a:normAutofit fontScale="70000" lnSpcReduction="20000"/>
          </a:bodyPr>
          <a:lstStyle/>
          <a:p>
            <a:pPr marL="0" indent="0">
              <a:buNone/>
            </a:pPr>
            <a:endParaRPr lang="en-GB" dirty="0" smtClean="0"/>
          </a:p>
          <a:p>
            <a:pPr marL="0" indent="0">
              <a:buNone/>
            </a:pPr>
            <a:r>
              <a:rPr lang="en-GB" dirty="0" smtClean="0"/>
              <a:t>File </a:t>
            </a:r>
            <a:r>
              <a:rPr lang="en-GB" dirty="0"/>
              <a:t>Name = </a:t>
            </a:r>
            <a:r>
              <a:rPr lang="en-GB" dirty="0" err="1"/>
              <a:t>name_date_depositor's</a:t>
            </a:r>
            <a:r>
              <a:rPr lang="en-GB" dirty="0"/>
              <a:t> </a:t>
            </a:r>
            <a:r>
              <a:rPr lang="en-GB" dirty="0" err="1"/>
              <a:t>initials_version_type</a:t>
            </a:r>
            <a:endParaRPr lang="en-GB" dirty="0"/>
          </a:p>
          <a:p>
            <a:pPr marL="0" indent="0">
              <a:buNone/>
            </a:pPr>
            <a:endParaRPr lang="en-GB" dirty="0"/>
          </a:p>
          <a:p>
            <a:pPr marL="0" indent="0">
              <a:buNone/>
            </a:pPr>
            <a:r>
              <a:rPr lang="en-GB" dirty="0"/>
              <a:t>Therefore     </a:t>
            </a:r>
            <a:r>
              <a:rPr lang="en-GB" b="1" dirty="0" smtClean="0"/>
              <a:t>bhpsaindresp_20140506_vg_v1.dta</a:t>
            </a:r>
            <a:endParaRPr lang="en-GB" b="1" dirty="0"/>
          </a:p>
          <a:p>
            <a:endParaRPr lang="en-GB" dirty="0"/>
          </a:p>
          <a:p>
            <a:pPr marL="0" indent="0">
              <a:buNone/>
            </a:pPr>
            <a:r>
              <a:rPr lang="en-GB" dirty="0"/>
              <a:t>Would be a </a:t>
            </a:r>
          </a:p>
          <a:p>
            <a:endParaRPr lang="en-GB" dirty="0"/>
          </a:p>
          <a:p>
            <a:pPr marL="0" indent="0">
              <a:buNone/>
            </a:pPr>
            <a:r>
              <a:rPr lang="en-GB" dirty="0"/>
              <a:t>a.. The British Household Panel Survey File “</a:t>
            </a:r>
            <a:r>
              <a:rPr lang="en-GB" dirty="0" err="1"/>
              <a:t>aindresp</a:t>
            </a:r>
            <a:r>
              <a:rPr lang="en-GB" dirty="0"/>
              <a:t>”</a:t>
            </a:r>
          </a:p>
          <a:p>
            <a:pPr marL="0" indent="0">
              <a:buNone/>
            </a:pPr>
            <a:r>
              <a:rPr lang="en-GB" dirty="0"/>
              <a:t>b.. Deposited on 6th May 2014</a:t>
            </a:r>
          </a:p>
          <a:p>
            <a:pPr marL="0" indent="0">
              <a:buNone/>
            </a:pPr>
            <a:r>
              <a:rPr lang="en-GB" dirty="0"/>
              <a:t>c.. Deposited by </a:t>
            </a:r>
            <a:r>
              <a:rPr lang="en-GB" dirty="0" smtClean="0"/>
              <a:t>vg </a:t>
            </a:r>
            <a:r>
              <a:rPr lang="en-GB" dirty="0"/>
              <a:t>(Vernon Gayle)</a:t>
            </a:r>
          </a:p>
          <a:p>
            <a:pPr marL="0" indent="0">
              <a:buNone/>
            </a:pPr>
            <a:r>
              <a:rPr lang="en-GB" dirty="0"/>
              <a:t>d.. Version v1</a:t>
            </a:r>
          </a:p>
          <a:p>
            <a:pPr marL="0" indent="0">
              <a:buNone/>
            </a:pPr>
            <a:r>
              <a:rPr lang="en-GB" dirty="0"/>
              <a:t>e.. File type (e.g. </a:t>
            </a:r>
            <a:r>
              <a:rPr lang="en-GB" dirty="0" smtClean="0"/>
              <a:t>a Stata .</a:t>
            </a:r>
            <a:r>
              <a:rPr lang="en-GB" dirty="0" err="1" smtClean="0"/>
              <a:t>dta</a:t>
            </a:r>
            <a:r>
              <a:rPr lang="en-GB" dirty="0" smtClean="0"/>
              <a:t> </a:t>
            </a:r>
            <a:r>
              <a:rPr lang="en-GB" dirty="0"/>
              <a:t>file)</a:t>
            </a:r>
          </a:p>
          <a:p>
            <a:endParaRPr lang="en-GB" dirty="0"/>
          </a:p>
        </p:txBody>
      </p:sp>
    </p:spTree>
    <p:extLst>
      <p:ext uri="{BB962C8B-B14F-4D97-AF65-F5344CB8AC3E}">
        <p14:creationId xmlns:p14="http://schemas.microsoft.com/office/powerpoint/2010/main" val="99485808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rot="20018677">
            <a:off x="1590262" y="2606152"/>
            <a:ext cx="6852537" cy="1408078"/>
          </a:xfrm>
          <a:prstGeom prst="rect">
            <a:avLst/>
          </a:prstGeom>
          <a:noFill/>
        </p:spPr>
        <p:txBody>
          <a:bodyPr wrap="square" rtlCol="0">
            <a:spAutoFit/>
          </a:bodyPr>
          <a:lstStyle/>
          <a:p>
            <a:r>
              <a:rPr lang="en-GB" sz="2400" dirty="0"/>
              <a:t>Other seemingly small issues such as ‘Directory Structures’ and ‘Variable Naming Conventions’ are similarly worth thinking about!</a:t>
            </a:r>
            <a:endParaRPr lang="en-GB" sz="1350" dirty="0"/>
          </a:p>
          <a:p>
            <a:endParaRPr lang="en-GB" sz="1350" dirty="0"/>
          </a:p>
        </p:txBody>
      </p:sp>
    </p:spTree>
    <p:extLst>
      <p:ext uri="{BB962C8B-B14F-4D97-AF65-F5344CB8AC3E}">
        <p14:creationId xmlns:p14="http://schemas.microsoft.com/office/powerpoint/2010/main" val="166020772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057400"/>
            <a:ext cx="6858000" cy="3943350"/>
          </a:xfrm>
        </p:spPr>
        <p:txBody>
          <a:bodyPr>
            <a:normAutofit/>
          </a:bodyPr>
          <a:lstStyle/>
          <a:p>
            <a:pPr marL="0" indent="0">
              <a:buNone/>
            </a:pPr>
            <a:endParaRPr lang="en-GB" sz="2700" dirty="0"/>
          </a:p>
          <a:p>
            <a:pPr marL="0" indent="0">
              <a:buNone/>
            </a:pPr>
            <a:r>
              <a:rPr lang="en-GB" sz="2700" i="1" dirty="0"/>
              <a:t>Poor discipline and insufficient documentation</a:t>
            </a:r>
          </a:p>
          <a:p>
            <a:endParaRPr lang="en-GB" sz="2700" dirty="0"/>
          </a:p>
          <a:p>
            <a:pPr marL="0" indent="0">
              <a:buNone/>
            </a:pPr>
            <a:endParaRPr lang="en-GB" sz="2700" dirty="0"/>
          </a:p>
        </p:txBody>
      </p:sp>
      <p:sp>
        <p:nvSpPr>
          <p:cNvPr id="2" name="Title 1"/>
          <p:cNvSpPr>
            <a:spLocks noGrp="1"/>
          </p:cNvSpPr>
          <p:nvPr>
            <p:ph type="title"/>
          </p:nvPr>
        </p:nvSpPr>
        <p:spPr/>
        <p:txBody>
          <a:bodyPr/>
          <a:lstStyle/>
          <a:p>
            <a:r>
              <a:rPr lang="en-GB" dirty="0"/>
              <a:t>Why is it all so difficult</a:t>
            </a:r>
            <a:r>
              <a:rPr lang="en-GB" dirty="0" smtClean="0"/>
              <a:t>?</a:t>
            </a:r>
            <a:endParaRPr lang="en-GB" dirty="0"/>
          </a:p>
        </p:txBody>
      </p:sp>
    </p:spTree>
    <p:extLst>
      <p:ext uri="{BB962C8B-B14F-4D97-AF65-F5344CB8AC3E}">
        <p14:creationId xmlns:p14="http://schemas.microsoft.com/office/powerpoint/2010/main" val="7195946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Why this type of training?</a:t>
            </a:r>
            <a:endParaRPr lang="en-GB" dirty="0"/>
          </a:p>
        </p:txBody>
      </p:sp>
      <p:sp>
        <p:nvSpPr>
          <p:cNvPr id="3" name="Content Placeholder 2"/>
          <p:cNvSpPr>
            <a:spLocks noGrp="1"/>
          </p:cNvSpPr>
          <p:nvPr>
            <p:ph idx="1"/>
          </p:nvPr>
        </p:nvSpPr>
        <p:spPr/>
        <p:txBody>
          <a:bodyPr>
            <a:normAutofit fontScale="92500" lnSpcReduction="10000"/>
          </a:bodyPr>
          <a:lstStyle/>
          <a:p>
            <a:pPr marL="0" indent="0">
              <a:buNone/>
            </a:pPr>
            <a:r>
              <a:rPr lang="en-GB" i="1" dirty="0" smtClean="0"/>
              <a:t>“</a:t>
            </a:r>
            <a:r>
              <a:rPr lang="en-GB" i="1" dirty="0"/>
              <a:t>Many organizations can barely find a way to use their R/Python programmers on reasonable datasets.”</a:t>
            </a:r>
          </a:p>
          <a:p>
            <a:pPr marL="0" indent="0">
              <a:buNone/>
            </a:pPr>
            <a:endParaRPr lang="en-GB" i="1" dirty="0"/>
          </a:p>
          <a:p>
            <a:pPr marL="0" indent="0">
              <a:buNone/>
            </a:pPr>
            <a:r>
              <a:rPr lang="en-GB" i="1" dirty="0"/>
              <a:t>“The piece missing from the data science movement right now is really simple: intelligent application of data science tools.”</a:t>
            </a:r>
          </a:p>
          <a:p>
            <a:pPr marL="0" indent="0">
              <a:buNone/>
            </a:pPr>
            <a:endParaRPr lang="en-GB" i="1" dirty="0"/>
          </a:p>
          <a:p>
            <a:pPr marL="0" indent="0">
              <a:buNone/>
            </a:pPr>
            <a:r>
              <a:rPr lang="en-GB" sz="2400" dirty="0">
                <a:hlinkClick r:id="rId2"/>
              </a:rPr>
              <a:t>https://www.linkedin.com/pulse/data-science-dead-5-years-less-justin-b-dickerson-phd-mba-pstat-</a:t>
            </a:r>
            <a:r>
              <a:rPr lang="en-GB" sz="2400" dirty="0"/>
              <a:t> accessed 16.07.2018.</a:t>
            </a:r>
          </a:p>
          <a:p>
            <a:pPr marL="0" indent="0">
              <a:buNone/>
            </a:pPr>
            <a:endParaRPr lang="en-GB" dirty="0"/>
          </a:p>
        </p:txBody>
      </p:sp>
    </p:spTree>
    <p:extLst>
      <p:ext uri="{BB962C8B-B14F-4D97-AF65-F5344CB8AC3E}">
        <p14:creationId xmlns:p14="http://schemas.microsoft.com/office/powerpoint/2010/main" val="414071141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169" y="1111736"/>
            <a:ext cx="8366499" cy="4151098"/>
          </a:xfrm>
          <a:prstGeom prst="rect">
            <a:avLst/>
          </a:prstGeom>
        </p:spPr>
      </p:pic>
      <p:sp>
        <p:nvSpPr>
          <p:cNvPr id="3" name="Title 1"/>
          <p:cNvSpPr txBox="1">
            <a:spLocks/>
          </p:cNvSpPr>
          <p:nvPr/>
        </p:nvSpPr>
        <p:spPr>
          <a:xfrm>
            <a:off x="2442884" y="5277392"/>
            <a:ext cx="4251960" cy="774451"/>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300" dirty="0"/>
              <a:t>https://jupyter.org/</a:t>
            </a:r>
          </a:p>
        </p:txBody>
      </p:sp>
      <p:sp>
        <p:nvSpPr>
          <p:cNvPr id="4" name="TextBox 3"/>
          <p:cNvSpPr txBox="1"/>
          <p:nvPr/>
        </p:nvSpPr>
        <p:spPr>
          <a:xfrm>
            <a:off x="1370010" y="4298385"/>
            <a:ext cx="7140658" cy="807913"/>
          </a:xfrm>
          <a:prstGeom prst="rect">
            <a:avLst/>
          </a:prstGeom>
          <a:noFill/>
        </p:spPr>
        <p:txBody>
          <a:bodyPr wrap="square" rtlCol="0">
            <a:spAutoFit/>
          </a:bodyPr>
          <a:lstStyle/>
          <a:p>
            <a:r>
              <a:rPr lang="en-GB" sz="3300" dirty="0" err="1">
                <a:solidFill>
                  <a:srgbClr val="F37D07"/>
                </a:solidFill>
              </a:rPr>
              <a:t>Juila</a:t>
            </a:r>
            <a:r>
              <a:rPr lang="en-GB" sz="3300" dirty="0">
                <a:solidFill>
                  <a:srgbClr val="F37D07"/>
                </a:solidFill>
              </a:rPr>
              <a:t>, Python and R almost spell </a:t>
            </a:r>
            <a:r>
              <a:rPr lang="en-GB" sz="3300" dirty="0" err="1">
                <a:solidFill>
                  <a:srgbClr val="F37D07"/>
                </a:solidFill>
              </a:rPr>
              <a:t>JuPyteR</a:t>
            </a:r>
            <a:endParaRPr lang="en-GB" sz="1350" dirty="0">
              <a:solidFill>
                <a:srgbClr val="F37D07"/>
              </a:solidFill>
            </a:endParaRPr>
          </a:p>
          <a:p>
            <a:endParaRPr lang="en-GB" sz="1350" dirty="0"/>
          </a:p>
        </p:txBody>
      </p:sp>
    </p:spTree>
    <p:extLst>
      <p:ext uri="{BB962C8B-B14F-4D97-AF65-F5344CB8AC3E}">
        <p14:creationId xmlns:p14="http://schemas.microsoft.com/office/powerpoint/2010/main" val="351295336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Clippi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31641" y="1214755"/>
            <a:ext cx="6429422" cy="3893372"/>
          </a:xfrm>
          <a:prstGeom prst="rect">
            <a:avLst/>
          </a:prstGeom>
        </p:spPr>
      </p:pic>
    </p:spTree>
    <p:extLst>
      <p:ext uri="{BB962C8B-B14F-4D97-AF65-F5344CB8AC3E}">
        <p14:creationId xmlns:p14="http://schemas.microsoft.com/office/powerpoint/2010/main" val="320114891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icon google docs"/>
          <p:cNvSpPr>
            <a:spLocks noChangeAspect="1" noChangeArrowheads="1"/>
          </p:cNvSpPr>
          <p:nvPr/>
        </p:nvSpPr>
        <p:spPr bwMode="auto">
          <a:xfrm>
            <a:off x="3083460" y="2396138"/>
            <a:ext cx="128588" cy="12858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38576" tIns="19289" rIns="38576" bIns="19289" numCol="1" anchor="t" anchorCtr="0" compatLnSpc="1">
            <a:prstTxWarp prst="textNoShape">
              <a:avLst/>
            </a:prstTxWarp>
          </a:bodyPr>
          <a:lstStyle/>
          <a:p>
            <a:endParaRPr lang="en-GB" sz="760"/>
          </a:p>
        </p:txBody>
      </p:sp>
      <p:pic>
        <p:nvPicPr>
          <p:cNvPr id="9220" name="Picture 4" descr="Image result for icon google doc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99724" y="2070650"/>
            <a:ext cx="1040755" cy="779562"/>
          </a:xfrm>
          <a:prstGeom prst="rect">
            <a:avLst/>
          </a:prstGeom>
          <a:noFill/>
          <a:extLst>
            <a:ext uri="{909E8E84-426E-40DD-AFC4-6F175D3DCCD1}">
              <a14:hiddenFill xmlns:a14="http://schemas.microsoft.com/office/drawing/2010/main">
                <a:solidFill>
                  <a:srgbClr val="FFFFFF"/>
                </a:solidFill>
              </a14:hiddenFill>
            </a:ext>
          </a:extLst>
        </p:spPr>
      </p:pic>
      <p:pic>
        <p:nvPicPr>
          <p:cNvPr id="9226" name="Picture 10" descr="http://mac-fusion.com/wp-content/uploads/2014/01/Dropbox-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96338" y="2055939"/>
            <a:ext cx="698703" cy="698703"/>
          </a:xfrm>
          <a:prstGeom prst="rect">
            <a:avLst/>
          </a:prstGeom>
          <a:noFill/>
          <a:extLst>
            <a:ext uri="{909E8E84-426E-40DD-AFC4-6F175D3DCCD1}">
              <a14:hiddenFill xmlns:a14="http://schemas.microsoft.com/office/drawing/2010/main">
                <a:solidFill>
                  <a:srgbClr val="FFFFFF"/>
                </a:solidFill>
              </a14:hiddenFill>
            </a:ext>
          </a:extLst>
        </p:spPr>
      </p:pic>
      <p:pic>
        <p:nvPicPr>
          <p:cNvPr id="9230" name="Picture 14" descr="http://josephsweeney.co/content/01-blog/11-a-unicorn-named-gitlab/gitlab.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82374" y="4166779"/>
            <a:ext cx="1805019" cy="514250"/>
          </a:xfrm>
          <a:prstGeom prst="rect">
            <a:avLst/>
          </a:prstGeom>
          <a:noFill/>
          <a:extLst>
            <a:ext uri="{909E8E84-426E-40DD-AFC4-6F175D3DCCD1}">
              <a14:hiddenFill xmlns:a14="http://schemas.microsoft.com/office/drawing/2010/main">
                <a:solidFill>
                  <a:srgbClr val="FFFFFF"/>
                </a:solidFill>
              </a14:hiddenFill>
            </a:ext>
          </a:extLst>
        </p:spPr>
      </p:pic>
      <p:pic>
        <p:nvPicPr>
          <p:cNvPr id="9232" name="Picture 16" descr="http://cdn.pureinfotech.com/wp-content/uploads/2014/02/OneDrive-Logo_large.png?681c7a"/>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99077" y="3244106"/>
            <a:ext cx="948806" cy="486567"/>
          </a:xfrm>
          <a:prstGeom prst="rect">
            <a:avLst/>
          </a:prstGeom>
          <a:noFill/>
          <a:extLst>
            <a:ext uri="{909E8E84-426E-40DD-AFC4-6F175D3DCCD1}">
              <a14:hiddenFill xmlns:a14="http://schemas.microsoft.com/office/drawing/2010/main">
                <a:solidFill>
                  <a:srgbClr val="FFFFFF"/>
                </a:solidFill>
              </a14:hiddenFill>
            </a:ext>
          </a:extLst>
        </p:spPr>
      </p:pic>
      <p:pic>
        <p:nvPicPr>
          <p:cNvPr id="9236" name="Picture 20" descr="http://pull1.thelogosmith.netdna-cdn.com/wp-content/uploads/2011/11/evernote-logo-design.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695043" y="3128039"/>
            <a:ext cx="970661" cy="718703"/>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Image result for asana logo"/>
          <p:cNvSpPr>
            <a:spLocks noChangeAspect="1" noChangeArrowheads="1"/>
          </p:cNvSpPr>
          <p:nvPr/>
        </p:nvSpPr>
        <p:spPr bwMode="auto">
          <a:xfrm>
            <a:off x="2065882" y="1921446"/>
            <a:ext cx="833195" cy="83319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38576" tIns="19289" rIns="38576" bIns="19289" numCol="1" anchor="t" anchorCtr="0" compatLnSpc="1">
            <a:prstTxWarp prst="textNoShape">
              <a:avLst/>
            </a:prstTxWarp>
          </a:bodyPr>
          <a:lstStyle/>
          <a:p>
            <a:endParaRPr lang="en-GB" sz="760"/>
          </a:p>
        </p:txBody>
      </p:sp>
      <p:pic>
        <p:nvPicPr>
          <p:cNvPr id="1030" name="Picture 6" descr="http://www.typescriptlang.org/content/images/logos/asana/asana_logo_highres.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448014" y="4012036"/>
            <a:ext cx="940288" cy="64959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box.com/sites/default/files/img/social/box1200x630.jp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452023" y="2080722"/>
            <a:ext cx="1373539" cy="72110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bitbucke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452023" y="4166778"/>
            <a:ext cx="1691729" cy="6270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025723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808820"/>
            <a:ext cx="6858000" cy="4050450"/>
          </a:xfrm>
        </p:spPr>
        <p:txBody>
          <a:bodyPr>
            <a:normAutofit/>
          </a:bodyPr>
          <a:lstStyle/>
          <a:p>
            <a:pPr marL="0" indent="0" algn="ctr">
              <a:buNone/>
            </a:pPr>
            <a:endParaRPr lang="en-GB" sz="4500" dirty="0"/>
          </a:p>
          <a:p>
            <a:pPr marL="0" indent="0" algn="ctr">
              <a:buNone/>
            </a:pPr>
            <a:endParaRPr lang="en-GB" sz="4500" dirty="0"/>
          </a:p>
          <a:p>
            <a:pPr marL="0" indent="0" algn="ctr">
              <a:buNone/>
            </a:pPr>
            <a:r>
              <a:rPr lang="en-GB" sz="4500" dirty="0" smtClean="0"/>
              <a:t>Workshop</a:t>
            </a:r>
            <a:endParaRPr lang="en-GB" sz="4500" dirty="0"/>
          </a:p>
        </p:txBody>
      </p:sp>
      <p:sp>
        <p:nvSpPr>
          <p:cNvPr id="2" name="Title 1"/>
          <p:cNvSpPr>
            <a:spLocks noGrp="1"/>
          </p:cNvSpPr>
          <p:nvPr>
            <p:ph type="title"/>
          </p:nvPr>
        </p:nvSpPr>
        <p:spPr/>
        <p:txBody>
          <a:bodyPr/>
          <a:lstStyle/>
          <a:p>
            <a:endParaRPr lang="en-GB"/>
          </a:p>
        </p:txBody>
      </p:sp>
    </p:spTree>
    <p:extLst>
      <p:ext uri="{BB962C8B-B14F-4D97-AF65-F5344CB8AC3E}">
        <p14:creationId xmlns:p14="http://schemas.microsoft.com/office/powerpoint/2010/main" val="24351155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R</a:t>
            </a:r>
            <a:endParaRPr lang="en-GB" dirty="0"/>
          </a:p>
        </p:txBody>
      </p:sp>
      <p:sp>
        <p:nvSpPr>
          <p:cNvPr id="3" name="Content Placeholder 2"/>
          <p:cNvSpPr>
            <a:spLocks noGrp="1"/>
          </p:cNvSpPr>
          <p:nvPr>
            <p:ph idx="1"/>
          </p:nvPr>
        </p:nvSpPr>
        <p:spPr/>
        <p:txBody>
          <a:bodyPr>
            <a:normAutofit fontScale="77500" lnSpcReduction="20000"/>
          </a:bodyPr>
          <a:lstStyle/>
          <a:p>
            <a:r>
              <a:rPr lang="en-GB" dirty="0"/>
              <a:t>Growing in popularity </a:t>
            </a:r>
            <a:r>
              <a:rPr lang="en-GB" sz="1950" dirty="0"/>
              <a:t>(e.g. data science, statistics, science etc.)</a:t>
            </a:r>
          </a:p>
          <a:p>
            <a:endParaRPr lang="en-GB" dirty="0"/>
          </a:p>
          <a:p>
            <a:r>
              <a:rPr lang="en-GB" dirty="0"/>
              <a:t>Popular with statisticians</a:t>
            </a:r>
          </a:p>
          <a:p>
            <a:endParaRPr lang="en-GB" dirty="0"/>
          </a:p>
          <a:p>
            <a:r>
              <a:rPr lang="en-GB" dirty="0"/>
              <a:t>Free (open source)</a:t>
            </a:r>
          </a:p>
          <a:p>
            <a:endParaRPr lang="en-GB" dirty="0"/>
          </a:p>
          <a:p>
            <a:r>
              <a:rPr lang="en-GB" dirty="0"/>
              <a:t>Difficult to learn</a:t>
            </a:r>
          </a:p>
          <a:p>
            <a:endParaRPr lang="en-GB" dirty="0"/>
          </a:p>
          <a:p>
            <a:r>
              <a:rPr lang="en-GB" dirty="0"/>
              <a:t>Development and support is not commercial</a:t>
            </a:r>
          </a:p>
          <a:p>
            <a:endParaRPr lang="en-GB" dirty="0"/>
          </a:p>
          <a:p>
            <a:r>
              <a:rPr lang="en-GB" dirty="0"/>
              <a:t>Help resources are </a:t>
            </a:r>
            <a:r>
              <a:rPr lang="en-GB" dirty="0" smtClean="0"/>
              <a:t>under-developed</a:t>
            </a:r>
            <a:endParaRPr lang="en-GB" dirty="0"/>
          </a:p>
        </p:txBody>
      </p:sp>
    </p:spTree>
    <p:extLst>
      <p:ext uri="{BB962C8B-B14F-4D97-AF65-F5344CB8AC3E}">
        <p14:creationId xmlns:p14="http://schemas.microsoft.com/office/powerpoint/2010/main" val="194404368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Programme</a:t>
            </a:r>
            <a:endParaRPr lang="en-GB" dirty="0"/>
          </a:p>
        </p:txBody>
      </p:sp>
      <p:sp>
        <p:nvSpPr>
          <p:cNvPr id="3" name="Content Placeholder 2"/>
          <p:cNvSpPr>
            <a:spLocks noGrp="1"/>
          </p:cNvSpPr>
          <p:nvPr>
            <p:ph idx="1"/>
          </p:nvPr>
        </p:nvSpPr>
        <p:spPr/>
        <p:txBody>
          <a:bodyPr>
            <a:normAutofit lnSpcReduction="10000"/>
          </a:bodyPr>
          <a:lstStyle/>
          <a:p>
            <a:pPr marL="0" indent="0">
              <a:buNone/>
            </a:pPr>
            <a:r>
              <a:rPr lang="en-GB" dirty="0" smtClean="0"/>
              <a:t>Mix of talks and self-directed practical activities.</a:t>
            </a:r>
          </a:p>
          <a:p>
            <a:pPr marL="0" indent="0">
              <a:buNone/>
            </a:pPr>
            <a:endParaRPr lang="en-GB" dirty="0"/>
          </a:p>
          <a:p>
            <a:pPr marL="0" indent="0">
              <a:buNone/>
            </a:pPr>
            <a:r>
              <a:rPr lang="en-GB" dirty="0" smtClean="0"/>
              <a:t>Data Wrangling challenge (“Hackathon”).</a:t>
            </a:r>
          </a:p>
          <a:p>
            <a:pPr marL="0" indent="0">
              <a:buNone/>
            </a:pPr>
            <a:endParaRPr lang="en-GB" dirty="0"/>
          </a:p>
          <a:p>
            <a:pPr marL="0" indent="0">
              <a:buNone/>
            </a:pPr>
            <a:r>
              <a:rPr lang="en-GB" dirty="0" smtClean="0"/>
              <a:t>Tutor and peer support.</a:t>
            </a:r>
          </a:p>
          <a:p>
            <a:pPr marL="0" indent="0">
              <a:buNone/>
            </a:pPr>
            <a:endParaRPr lang="en-GB" dirty="0"/>
          </a:p>
          <a:p>
            <a:pPr marL="0" indent="0">
              <a:buNone/>
            </a:pPr>
            <a:r>
              <a:rPr lang="en-GB" dirty="0" smtClean="0"/>
              <a:t>Use of a variety of data sets, especially messy administrative records.</a:t>
            </a:r>
          </a:p>
        </p:txBody>
      </p:sp>
    </p:spTree>
    <p:extLst>
      <p:ext uri="{BB962C8B-B14F-4D97-AF65-F5344CB8AC3E}">
        <p14:creationId xmlns:p14="http://schemas.microsoft.com/office/powerpoint/2010/main" val="20428370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Top tips</a:t>
            </a:r>
            <a:endParaRPr lang="en-GB"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GB" dirty="0" smtClean="0"/>
              <a:t>Ask plenty of questions.</a:t>
            </a:r>
          </a:p>
          <a:p>
            <a:pPr marL="514350" indent="-514350">
              <a:buFont typeface="+mj-lt"/>
              <a:buAutoNum type="arabicPeriod"/>
            </a:pPr>
            <a:r>
              <a:rPr lang="en-GB" dirty="0" smtClean="0"/>
              <a:t>Take your time.</a:t>
            </a:r>
          </a:p>
          <a:p>
            <a:pPr marL="514350" indent="-514350">
              <a:buFont typeface="+mj-lt"/>
              <a:buAutoNum type="arabicPeriod"/>
            </a:pPr>
            <a:r>
              <a:rPr lang="en-GB" dirty="0" smtClean="0"/>
              <a:t>Complete as many of the tasks and exercises, and answer as many </a:t>
            </a:r>
            <a:r>
              <a:rPr lang="en-GB" dirty="0" smtClean="0"/>
              <a:t>of the questions </a:t>
            </a:r>
            <a:r>
              <a:rPr lang="en-GB" dirty="0" smtClean="0"/>
              <a:t>as you can.</a:t>
            </a:r>
          </a:p>
          <a:p>
            <a:pPr marL="514350" indent="-514350">
              <a:buFont typeface="+mj-lt"/>
              <a:buAutoNum type="arabicPeriod"/>
            </a:pPr>
            <a:r>
              <a:rPr lang="en-GB" dirty="0" smtClean="0"/>
              <a:t>Annotate your work.</a:t>
            </a:r>
          </a:p>
          <a:p>
            <a:pPr marL="514350" indent="-514350">
              <a:buFont typeface="+mj-lt"/>
              <a:buAutoNum type="arabicPeriod"/>
            </a:pPr>
            <a:r>
              <a:rPr lang="en-GB" dirty="0" smtClean="0"/>
              <a:t>Be positive.</a:t>
            </a:r>
          </a:p>
          <a:p>
            <a:pPr marL="0" indent="0">
              <a:buNone/>
            </a:pPr>
            <a:endParaRPr lang="en-GB" dirty="0" smtClean="0"/>
          </a:p>
        </p:txBody>
      </p:sp>
    </p:spTree>
    <p:extLst>
      <p:ext uri="{BB962C8B-B14F-4D97-AF65-F5344CB8AC3E}">
        <p14:creationId xmlns:p14="http://schemas.microsoft.com/office/powerpoint/2010/main" val="39691383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8281" y="857250"/>
            <a:ext cx="6172200" cy="857250"/>
          </a:xfrm>
        </p:spPr>
        <p:txBody>
          <a:bodyPr/>
          <a:lstStyle/>
          <a:p>
            <a:r>
              <a:rPr lang="en-GB" dirty="0" smtClean="0"/>
              <a:t>Estimating Work Time…</a:t>
            </a:r>
            <a:endParaRPr lang="en-GB" dirty="0"/>
          </a:p>
        </p:txBody>
      </p:sp>
      <p:sp>
        <p:nvSpPr>
          <p:cNvPr id="4" name="AutoShape 2" descr="Image result for hand five fingers"/>
          <p:cNvSpPr>
            <a:spLocks noChangeAspect="1" noChangeArrowheads="1"/>
          </p:cNvSpPr>
          <p:nvPr/>
        </p:nvSpPr>
        <p:spPr bwMode="auto">
          <a:xfrm>
            <a:off x="1259681" y="748903"/>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GB" sz="135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03748" y="2132856"/>
            <a:ext cx="4887162" cy="325810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9998357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Good Luck</a:t>
            </a:r>
            <a:endParaRPr lang="en-GB" dirty="0"/>
          </a:p>
        </p:txBody>
      </p:sp>
      <p:sp>
        <p:nvSpPr>
          <p:cNvPr id="3" name="Content Placeholder 2"/>
          <p:cNvSpPr>
            <a:spLocks noGrp="1"/>
          </p:cNvSpPr>
          <p:nvPr>
            <p:ph idx="1"/>
          </p:nvPr>
        </p:nvSpPr>
        <p:spPr/>
        <p:txBody>
          <a:bodyPr>
            <a:normAutofit/>
          </a:bodyPr>
          <a:lstStyle/>
          <a:p>
            <a:pPr marL="0" indent="0">
              <a:buNone/>
            </a:pPr>
            <a:r>
              <a:rPr lang="en-GB" dirty="0"/>
              <a:t>Our </a:t>
            </a:r>
            <a:r>
              <a:rPr lang="en-GB" dirty="0" smtClean="0"/>
              <a:t>aim is </a:t>
            </a:r>
            <a:r>
              <a:rPr lang="en-GB" dirty="0"/>
              <a:t>to equip you, as rapidly and painlessly as </a:t>
            </a:r>
            <a:r>
              <a:rPr lang="en-GB" dirty="0" smtClean="0"/>
              <a:t>possible, with </a:t>
            </a:r>
            <a:r>
              <a:rPr lang="en-GB" dirty="0"/>
              <a:t>a proficiency in data </a:t>
            </a:r>
            <a:r>
              <a:rPr lang="en-GB" dirty="0" smtClean="0"/>
              <a:t>wrangling </a:t>
            </a:r>
            <a:r>
              <a:rPr lang="en-GB" dirty="0"/>
              <a:t>using R</a:t>
            </a:r>
            <a:r>
              <a:rPr lang="en-GB" dirty="0" smtClean="0"/>
              <a:t>.</a:t>
            </a:r>
          </a:p>
          <a:p>
            <a:pPr marL="0" indent="0">
              <a:buNone/>
            </a:pPr>
            <a:endParaRPr lang="en-GB" dirty="0"/>
          </a:p>
          <a:p>
            <a:pPr marL="0" indent="0">
              <a:buNone/>
            </a:pPr>
            <a:r>
              <a:rPr lang="en-GB" dirty="0" smtClean="0"/>
              <a:t>We think it is an ambitious yet achievable goal.</a:t>
            </a:r>
          </a:p>
          <a:p>
            <a:pPr marL="0" indent="0">
              <a:buNone/>
            </a:pPr>
            <a:endParaRPr lang="en-GB" dirty="0"/>
          </a:p>
          <a:p>
            <a:pPr marL="0" indent="0">
              <a:buNone/>
            </a:pPr>
            <a:r>
              <a:rPr lang="en-GB" dirty="0" smtClean="0"/>
              <a:t>Them: “Are you any good at </a:t>
            </a:r>
            <a:r>
              <a:rPr lang="en-GB" smtClean="0"/>
              <a:t>data wrangling?”</a:t>
            </a:r>
            <a:endParaRPr lang="en-GB" dirty="0" smtClean="0"/>
          </a:p>
          <a:p>
            <a:pPr marL="0" indent="0">
              <a:buNone/>
            </a:pPr>
            <a:r>
              <a:rPr lang="en-GB" dirty="0" smtClean="0"/>
              <a:t>You: “Yes, yes I am.”</a:t>
            </a:r>
          </a:p>
        </p:txBody>
      </p:sp>
    </p:spTree>
    <p:extLst>
      <p:ext uri="{BB962C8B-B14F-4D97-AF65-F5344CB8AC3E}">
        <p14:creationId xmlns:p14="http://schemas.microsoft.com/office/powerpoint/2010/main" val="7389679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1640" y="1052736"/>
            <a:ext cx="3641541" cy="459051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613024">
            <a:off x="4644889" y="831602"/>
            <a:ext cx="2881313" cy="492747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13914652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363272" cy="1143000"/>
          </a:xfrm>
        </p:spPr>
        <p:txBody>
          <a:bodyPr>
            <a:normAutofit fontScale="90000"/>
          </a:bodyPr>
          <a:lstStyle/>
          <a:p>
            <a:pPr algn="l"/>
            <a:r>
              <a:rPr lang="en-GB" dirty="0" smtClean="0"/>
              <a:t>What is the social science contribution?</a:t>
            </a:r>
            <a:endParaRPr lang="en-GB" dirty="0"/>
          </a:p>
        </p:txBody>
      </p:sp>
      <p:sp>
        <p:nvSpPr>
          <p:cNvPr id="3" name="Content Placeholder 2"/>
          <p:cNvSpPr>
            <a:spLocks noGrp="1"/>
          </p:cNvSpPr>
          <p:nvPr>
            <p:ph idx="1"/>
          </p:nvPr>
        </p:nvSpPr>
        <p:spPr/>
        <p:txBody>
          <a:bodyPr>
            <a:normAutofit/>
          </a:bodyPr>
          <a:lstStyle/>
          <a:p>
            <a:pPr marL="0" indent="0" algn="ctr">
              <a:buNone/>
            </a:pPr>
            <a:r>
              <a:rPr lang="en-GB" dirty="0" smtClean="0"/>
              <a:t>Data Science ≠ Computer Science</a:t>
            </a:r>
          </a:p>
          <a:p>
            <a:pPr marL="0" indent="0" algn="ctr">
              <a:buNone/>
            </a:pPr>
            <a:endParaRPr lang="en-GB" dirty="0" smtClean="0"/>
          </a:p>
          <a:p>
            <a:pPr marL="0" indent="0" algn="ctr">
              <a:buNone/>
            </a:pPr>
            <a:r>
              <a:rPr lang="en-GB" dirty="0" smtClean="0"/>
              <a:t>Big Data ≈ Small Data</a:t>
            </a:r>
          </a:p>
          <a:p>
            <a:pPr marL="0" indent="0" algn="ctr">
              <a:buNone/>
            </a:pPr>
            <a:endParaRPr lang="en-GB" dirty="0" smtClean="0"/>
          </a:p>
          <a:p>
            <a:pPr marL="0" indent="0" algn="ctr">
              <a:buNone/>
            </a:pPr>
            <a:r>
              <a:rPr lang="en-GB" dirty="0" smtClean="0"/>
              <a:t>QM Social Scientists = Data Literate</a:t>
            </a:r>
            <a:endParaRPr lang="en-GB" dirty="0"/>
          </a:p>
          <a:p>
            <a:pPr marL="0" indent="0" algn="ctr">
              <a:buNone/>
            </a:pPr>
            <a:endParaRPr lang="en-GB" dirty="0"/>
          </a:p>
        </p:txBody>
      </p:sp>
    </p:spTree>
    <p:extLst>
      <p:ext uri="{BB962C8B-B14F-4D97-AF65-F5344CB8AC3E}">
        <p14:creationId xmlns:p14="http://schemas.microsoft.com/office/powerpoint/2010/main" val="27861362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808820"/>
            <a:ext cx="6858000" cy="4050450"/>
          </a:xfrm>
        </p:spPr>
        <p:txBody>
          <a:bodyPr>
            <a:normAutofit/>
          </a:bodyPr>
          <a:lstStyle/>
          <a:p>
            <a:pPr marL="0" indent="0" algn="ctr">
              <a:buNone/>
            </a:pPr>
            <a:endParaRPr lang="en-GB" sz="4500" dirty="0"/>
          </a:p>
          <a:p>
            <a:pPr marL="0" indent="0" algn="ctr">
              <a:buNone/>
            </a:pPr>
            <a:endParaRPr lang="en-GB" sz="4500" dirty="0"/>
          </a:p>
          <a:p>
            <a:pPr marL="0" indent="0" algn="ctr">
              <a:buNone/>
            </a:pPr>
            <a:r>
              <a:rPr lang="en-GB" sz="4500" dirty="0" smtClean="0"/>
              <a:t>Data Wrangling</a:t>
            </a:r>
            <a:endParaRPr lang="en-GB" sz="4500" dirty="0"/>
          </a:p>
        </p:txBody>
      </p:sp>
      <p:sp>
        <p:nvSpPr>
          <p:cNvPr id="2" name="Title 1"/>
          <p:cNvSpPr>
            <a:spLocks noGrp="1"/>
          </p:cNvSpPr>
          <p:nvPr>
            <p:ph type="title"/>
          </p:nvPr>
        </p:nvSpPr>
        <p:spPr/>
        <p:txBody>
          <a:bodyPr/>
          <a:lstStyle/>
          <a:p>
            <a:endParaRPr lang="en-GB"/>
          </a:p>
        </p:txBody>
      </p:sp>
    </p:spTree>
    <p:extLst>
      <p:ext uri="{BB962C8B-B14F-4D97-AF65-F5344CB8AC3E}">
        <p14:creationId xmlns:p14="http://schemas.microsoft.com/office/powerpoint/2010/main" val="1874496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nvPr>
        </p:nvGraphicFramePr>
        <p:xfrm>
          <a:off x="1009650" y="193675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a:xfrm>
            <a:off x="622935" y="959247"/>
            <a:ext cx="7886700" cy="994172"/>
          </a:xfrm>
        </p:spPr>
        <p:txBody>
          <a:bodyPr/>
          <a:lstStyle/>
          <a:p>
            <a:pPr algn="ctr"/>
            <a:r>
              <a:rPr lang="en-GB" dirty="0" smtClean="0"/>
              <a:t>The Workflow</a:t>
            </a:r>
            <a:endParaRPr lang="en-GB" dirty="0"/>
          </a:p>
        </p:txBody>
      </p:sp>
    </p:spTree>
    <p:extLst>
      <p:ext uri="{BB962C8B-B14F-4D97-AF65-F5344CB8AC3E}">
        <p14:creationId xmlns:p14="http://schemas.microsoft.com/office/powerpoint/2010/main" val="5445954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808820"/>
            <a:ext cx="6858000" cy="4050450"/>
          </a:xfrm>
        </p:spPr>
        <p:txBody>
          <a:bodyPr>
            <a:normAutofit/>
          </a:bodyPr>
          <a:lstStyle/>
          <a:p>
            <a:pPr marL="0" indent="0">
              <a:buNone/>
            </a:pPr>
            <a:endParaRPr lang="en-GB" sz="2700" dirty="0"/>
          </a:p>
          <a:p>
            <a:pPr marL="557213" indent="-557213">
              <a:buFont typeface="+mj-lt"/>
              <a:buAutoNum type="arabicPeriod"/>
            </a:pPr>
            <a:r>
              <a:rPr lang="en-GB" sz="2700" dirty="0"/>
              <a:t>Have you ever lost a file?</a:t>
            </a:r>
          </a:p>
          <a:p>
            <a:pPr marL="557213" indent="-557213">
              <a:buFont typeface="+mj-lt"/>
              <a:buAutoNum type="arabicPeriod"/>
            </a:pPr>
            <a:endParaRPr lang="en-GB" sz="2700" dirty="0"/>
          </a:p>
          <a:p>
            <a:pPr marL="557213" indent="-557213">
              <a:buFont typeface="+mj-lt"/>
              <a:buAutoNum type="arabicPeriod"/>
            </a:pPr>
            <a:r>
              <a:rPr lang="en-GB" sz="2700" dirty="0"/>
              <a:t>Have you ever wondered if you have deleted a file?</a:t>
            </a:r>
          </a:p>
          <a:p>
            <a:pPr marL="557213" indent="-557213">
              <a:buFont typeface="+mj-lt"/>
              <a:buAutoNum type="arabicPeriod"/>
            </a:pPr>
            <a:endParaRPr lang="en-GB" sz="2700" dirty="0"/>
          </a:p>
          <a:p>
            <a:pPr marL="557213" indent="-557213">
              <a:buFont typeface="+mj-lt"/>
              <a:buAutoNum type="arabicPeriod"/>
            </a:pPr>
            <a:r>
              <a:rPr lang="en-GB" sz="2700" dirty="0"/>
              <a:t>Have you and a colleague ever been working on different versions of a file?</a:t>
            </a:r>
          </a:p>
        </p:txBody>
      </p:sp>
      <p:sp>
        <p:nvSpPr>
          <p:cNvPr id="4" name="Title 1"/>
          <p:cNvSpPr>
            <a:spLocks noGrp="1"/>
          </p:cNvSpPr>
          <p:nvPr>
            <p:ph type="title"/>
          </p:nvPr>
        </p:nvSpPr>
        <p:spPr>
          <a:xfrm>
            <a:off x="1143001" y="857250"/>
            <a:ext cx="6869061" cy="857250"/>
          </a:xfrm>
          <a:solidFill>
            <a:schemeClr val="bg1"/>
          </a:solidFill>
        </p:spPr>
        <p:txBody>
          <a:bodyPr>
            <a:normAutofit fontScale="90000"/>
          </a:bodyPr>
          <a:lstStyle/>
          <a:p>
            <a:r>
              <a:rPr lang="en-GB" dirty="0" smtClean="0"/>
              <a:t>A Thought Experiment (Be honest…)</a:t>
            </a:r>
            <a:endParaRPr lang="en-GB" dirty="0"/>
          </a:p>
        </p:txBody>
      </p:sp>
    </p:spTree>
    <p:extLst>
      <p:ext uri="{BB962C8B-B14F-4D97-AF65-F5344CB8AC3E}">
        <p14:creationId xmlns:p14="http://schemas.microsoft.com/office/powerpoint/2010/main" val="229491228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8177</TotalTime>
  <Words>1132</Words>
  <Application>Microsoft Office PowerPoint</Application>
  <PresentationFormat>On-screen Show (4:3)</PresentationFormat>
  <Paragraphs>236</Paragraphs>
  <Slides>48</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Arial</vt:lpstr>
      <vt:lpstr>Calibri</vt:lpstr>
      <vt:lpstr>Calibri Light</vt:lpstr>
      <vt:lpstr>Symbol</vt:lpstr>
      <vt:lpstr>Office Theme</vt:lpstr>
      <vt:lpstr>PowerPoint Presentation</vt:lpstr>
      <vt:lpstr>PowerPoint Presentation</vt:lpstr>
      <vt:lpstr>Why are we here today?</vt:lpstr>
      <vt:lpstr>Why this type of training?</vt:lpstr>
      <vt:lpstr>PowerPoint Presentation</vt:lpstr>
      <vt:lpstr>What is the social science contribution?</vt:lpstr>
      <vt:lpstr>PowerPoint Presentation</vt:lpstr>
      <vt:lpstr>The Workflow</vt:lpstr>
      <vt:lpstr>A Thought Experiment (Be honest…)</vt:lpstr>
      <vt:lpstr>PowerPoint Presentation</vt:lpstr>
      <vt:lpstr>PowerPoint Presentation</vt:lpstr>
      <vt:lpstr>PowerPoint Presentation</vt:lpstr>
      <vt:lpstr>The Workflow</vt:lpstr>
      <vt:lpstr>PowerPoint Presentation</vt:lpstr>
      <vt:lpstr>PowerPoint Presentation</vt:lpstr>
      <vt:lpstr>Shopping without a list?   Cooking with a list?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Workflow</vt:lpstr>
      <vt:lpstr>PowerPoint Presentation</vt:lpstr>
      <vt:lpstr>Long’s Law</vt:lpstr>
      <vt:lpstr>PowerPoint Presentation</vt:lpstr>
      <vt:lpstr>PowerPoint Presentation</vt:lpstr>
      <vt:lpstr>PowerPoint Presentation</vt:lpstr>
      <vt:lpstr>PowerPoint Presentation</vt:lpstr>
      <vt:lpstr>PowerPoint Presentation</vt:lpstr>
      <vt:lpstr>Why is it all so difficult?</vt:lpstr>
      <vt:lpstr>PowerPoint Presentation</vt:lpstr>
      <vt:lpstr>PowerPoint Presentation</vt:lpstr>
      <vt:lpstr>PowerPoint Presentation</vt:lpstr>
      <vt:lpstr>File Naming Protocols </vt:lpstr>
      <vt:lpstr>File Naming Protocols</vt:lpstr>
      <vt:lpstr>PowerPoint Presentation</vt:lpstr>
      <vt:lpstr>Why is it all so difficult?</vt:lpstr>
      <vt:lpstr>PowerPoint Presentation</vt:lpstr>
      <vt:lpstr>PowerPoint Presentation</vt:lpstr>
      <vt:lpstr>PowerPoint Presentation</vt:lpstr>
      <vt:lpstr>PowerPoint Presentation</vt:lpstr>
      <vt:lpstr>R</vt:lpstr>
      <vt:lpstr>Programme</vt:lpstr>
      <vt:lpstr>Top tips</vt:lpstr>
      <vt:lpstr>Estimating Work Time…</vt:lpstr>
      <vt:lpstr>Good Luck</vt:lpstr>
    </vt:vector>
  </TitlesOfParts>
  <Company>University of Stirling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vg1</dc:creator>
  <cp:lastModifiedBy>DiarmuidMc</cp:lastModifiedBy>
  <cp:revision>114</cp:revision>
  <dcterms:created xsi:type="dcterms:W3CDTF">2011-08-09T16:15:50Z</dcterms:created>
  <dcterms:modified xsi:type="dcterms:W3CDTF">2019-03-06T11:27:37Z</dcterms:modified>
</cp:coreProperties>
</file>

<file path=docProps/thumbnail.jpeg>
</file>